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8" r:id="rId2"/>
    <p:sldId id="443" r:id="rId3"/>
    <p:sldId id="426" r:id="rId4"/>
    <p:sldId id="260" r:id="rId5"/>
    <p:sldId id="259" r:id="rId6"/>
    <p:sldId id="331" r:id="rId7"/>
    <p:sldId id="360" r:id="rId8"/>
    <p:sldId id="375" r:id="rId9"/>
    <p:sldId id="327" r:id="rId10"/>
    <p:sldId id="322" r:id="rId11"/>
    <p:sldId id="321" r:id="rId12"/>
    <p:sldId id="424" r:id="rId13"/>
    <p:sldId id="418" r:id="rId14"/>
    <p:sldId id="419" r:id="rId15"/>
    <p:sldId id="422" r:id="rId16"/>
    <p:sldId id="423" r:id="rId17"/>
    <p:sldId id="427" r:id="rId18"/>
    <p:sldId id="428" r:id="rId19"/>
    <p:sldId id="429" r:id="rId20"/>
    <p:sldId id="430" r:id="rId21"/>
    <p:sldId id="446" r:id="rId22"/>
    <p:sldId id="431" r:id="rId23"/>
    <p:sldId id="433" r:id="rId24"/>
    <p:sldId id="404" r:id="rId25"/>
    <p:sldId id="403" r:id="rId26"/>
    <p:sldId id="319" r:id="rId27"/>
    <p:sldId id="367" r:id="rId28"/>
    <p:sldId id="347" r:id="rId29"/>
    <p:sldId id="325" r:id="rId30"/>
    <p:sldId id="326" r:id="rId31"/>
    <p:sldId id="320" r:id="rId32"/>
    <p:sldId id="334" r:id="rId33"/>
    <p:sldId id="378" r:id="rId34"/>
    <p:sldId id="329" r:id="rId35"/>
    <p:sldId id="379" r:id="rId36"/>
    <p:sldId id="333" r:id="rId37"/>
    <p:sldId id="263" r:id="rId38"/>
    <p:sldId id="369" r:id="rId39"/>
    <p:sldId id="300" r:id="rId40"/>
    <p:sldId id="266" r:id="rId41"/>
    <p:sldId id="295" r:id="rId42"/>
    <p:sldId id="296" r:id="rId43"/>
    <p:sldId id="335" r:id="rId44"/>
    <p:sldId id="401" r:id="rId45"/>
    <p:sldId id="370" r:id="rId46"/>
    <p:sldId id="432" r:id="rId47"/>
    <p:sldId id="444" r:id="rId48"/>
    <p:sldId id="269" r:id="rId49"/>
    <p:sldId id="434" r:id="rId50"/>
    <p:sldId id="336" r:id="rId51"/>
    <p:sldId id="270" r:id="rId52"/>
    <p:sldId id="362" r:id="rId53"/>
    <p:sldId id="363" r:id="rId54"/>
    <p:sldId id="410" r:id="rId55"/>
    <p:sldId id="447" r:id="rId56"/>
    <p:sldId id="435" r:id="rId57"/>
    <p:sldId id="364" r:id="rId58"/>
    <p:sldId id="271" r:id="rId59"/>
    <p:sldId id="272" r:id="rId60"/>
    <p:sldId id="273" r:id="rId61"/>
    <p:sldId id="274" r:id="rId62"/>
    <p:sldId id="275" r:id="rId63"/>
    <p:sldId id="385" r:id="rId64"/>
    <p:sldId id="354" r:id="rId65"/>
    <p:sldId id="356" r:id="rId66"/>
    <p:sldId id="382" r:id="rId67"/>
    <p:sldId id="384" r:id="rId68"/>
    <p:sldId id="400" r:id="rId69"/>
    <p:sldId id="389" r:id="rId70"/>
    <p:sldId id="330" r:id="rId71"/>
    <p:sldId id="405" r:id="rId72"/>
    <p:sldId id="406" r:id="rId73"/>
    <p:sldId id="380" r:id="rId74"/>
    <p:sldId id="407" r:id="rId75"/>
    <p:sldId id="392" r:id="rId76"/>
    <p:sldId id="445" r:id="rId77"/>
    <p:sldId id="365" r:id="rId78"/>
    <p:sldId id="282" r:id="rId79"/>
    <p:sldId id="284" r:id="rId80"/>
    <p:sldId id="397" r:id="rId81"/>
    <p:sldId id="353" r:id="rId82"/>
    <p:sldId id="409" r:id="rId83"/>
    <p:sldId id="286" r:id="rId84"/>
    <p:sldId id="386" r:id="rId85"/>
    <p:sldId id="398" r:id="rId86"/>
    <p:sldId id="387" r:id="rId87"/>
    <p:sldId id="337" r:id="rId88"/>
    <p:sldId id="315" r:id="rId89"/>
    <p:sldId id="390" r:id="rId90"/>
    <p:sldId id="399" r:id="rId91"/>
    <p:sldId id="437" r:id="rId92"/>
    <p:sldId id="438" r:id="rId93"/>
    <p:sldId id="317" r:id="rId94"/>
    <p:sldId id="318" r:id="rId95"/>
    <p:sldId id="368" r:id="rId96"/>
    <p:sldId id="357" r:id="rId97"/>
    <p:sldId id="391" r:id="rId98"/>
    <p:sldId id="408" r:id="rId99"/>
    <p:sldId id="371" r:id="rId100"/>
    <p:sldId id="372" r:id="rId101"/>
    <p:sldId id="441" r:id="rId102"/>
    <p:sldId id="439" r:id="rId103"/>
    <p:sldId id="442" r:id="rId104"/>
    <p:sldId id="440" r:id="rId105"/>
    <p:sldId id="373" r:id="rId106"/>
    <p:sldId id="374" r:id="rId107"/>
    <p:sldId id="411" r:id="rId108"/>
    <p:sldId id="412" r:id="rId109"/>
    <p:sldId id="413" r:id="rId110"/>
    <p:sldId id="414" r:id="rId111"/>
    <p:sldId id="415" r:id="rId112"/>
    <p:sldId id="416"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4464" autoAdjust="0"/>
  </p:normalViewPr>
  <p:slideViewPr>
    <p:cSldViewPr snapToGrid="0">
      <p:cViewPr varScale="1">
        <p:scale>
          <a:sx n="88" d="100"/>
          <a:sy n="88" d="100"/>
        </p:scale>
        <p:origin x="176" y="7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ink/ink1.xml><?xml version="1.0" encoding="utf-8"?>
<inkml:ink xmlns:inkml="http://www.w3.org/2003/InkML">
  <inkml:definitions>
    <inkml:context xml:id="ctx0">
      <inkml:inkSource xml:id="inkSrc0">
        <inkml:traceFormat>
          <inkml:channel name="X" type="integer" min="-1080" max="1366" units="cm"/>
          <inkml:channel name="Y" type="integer" min="-867" max="1053" units="cm"/>
          <inkml:channel name="T" type="integer" max="2.14748E9" units="dev"/>
        </inkml:traceFormat>
        <inkml:channelProperties>
          <inkml:channelProperty channel="X" name="resolution" value="71.10465" units="1/cm"/>
          <inkml:channelProperty channel="Y" name="resolution" value="98.96907" units="1/cm"/>
          <inkml:channelProperty channel="T" name="resolution" value="1" units="1/dev"/>
        </inkml:channelProperties>
      </inkml:inkSource>
      <inkml:timestamp xml:id="ts0" timeString="2021-09-06T00:04:39.562"/>
    </inkml:context>
    <inkml:brush xml:id="br0">
      <inkml:brushProperty name="width" value="0.15875" units="cm"/>
      <inkml:brushProperty name="height" value="0.15875" units="cm"/>
      <inkml:brushProperty name="color" value="#FF0000"/>
    </inkml:brush>
  </inkml:definitions>
  <inkml:trace contextRef="#ctx0" brushRef="#br0">7548 4120 0,'51'0'109,"26"-69"-93,25 1-16,-25-22 16,76 21-16,-50 1 15,25 0-15,-26 0 16,26-22-16,26 21 15,-26 1-15,25 45 16,0-44-16,1-2 16,0-45-16,-1 24 15,1 22-15,-1-1 16,1 2 0,-1-2-16,53 1 15,-54 23-15,54-23 16,-2-1-16,77-66 15,-25 66-15,0-21 16,-26 22-16,-25-1 16,-51 1-16,50 23 15,-76-23-15,26-1 16,0 2-16,-52 44 16,52 0-16,-104 1 15,27-24-15,26 23 16,-1 0-16,26-21 15,25 21-15,53-23 16,-28 46-16,-50 0 16,26 0-16,-52 0 15,-51-23-15,-25 23 16,51 0-16,25 0 16,1 0-16,75 0 15,28 0-15,49 0 16,-76 0-16,-51 0 15,26 0-15,-27 0 16,-24 0 0,0 0-16,-1 0 15,26 0-15,25 0 16,-127 0-16,51 0 16,-26 0-16,51 46 15,0-23-15,52 0 16,-52-23-16,78 44 15,24 2-15,1 22 16,0-45-16,-1 22 16,-25-22-16,-25 22 15,0 24-15,-26-47 16,76 24-16,-50-24 16,50 23-16,-50 24 15,-27-46-15,27 45 16,0-1-16,-52 2 15,0-24-15,1 1 16,-1-1-16,-25 0 16,51 24-16,-26-24 15,103 68-15,25 1 16,26-46-16,0 23 16,-51-23-16,-52 0 15,0 0 1,-49-45-16,-28 23 15,-50-24-15,0 0 16,24 1-16,52 0 16,-76 0-1,26 22-15,50 1 16,-26-1-16,27 0 16,-1 1-16,-51-1 15,26 1-15,-25-24 16,24 23-16,-24-22 15,-27 0-15,52 23 16,-51-24-16,24 1 16,-24 0-16,26 44 15,24-44-15,-50 0 16,0 23-16,24-24 16,-24 1-16,0-23 15,50 23 1,-50-1 15,0 23 0,-1-22-15,0 23 0,27-23 15,-27-1-31,1 1 15,-1 0-15,27-1 16,-1 1-16,0-1 16,-25 47-16,25-46 15,-25 0-15,50-1 16,-50 0-16,0 1 16,24 0-1,-24-23 1,26 45-1,24-22-15,-50 0 16,0-23 0,50 23-16,0 0 15,-24-1-15,50 23 16,-25-22 0,-26 0-16,26-1 15,-26 24-15,0-23 16,1-23-16,-27 0 15,26 0-15,1 23 16,-27-1 0,1-22-1,-1 0 1,1 22-16,0-22 16,-1 0-1,0 23-15,1 0 16,0-23-1,0 23 1,-1-23 0,0 0 31,1 22-32,26 1 1,-28-23 218</inkml:trace>
  <inkml:trace contextRef="#ctx0" brushRef="#br0" timeOffset="1695.08">25358 4528 0,'0'-23'31,"25"23"-15,0 0-1,1 23-15,51 0 16,0 0 15,-52 0-31,1-1 16,25 0-16,-25 1 15,-1 23-15,1-1 16,0-22-16,-1 0 16,26 22-1,-25-23-15,0 1 16,-1 0-1,0 0 1,1-1-16,26 1 16,-2 46-1,2-47 1,-26 0 0,-2 1-16,2 0 15,0 22 1,-26-22 249,-26-23-233,-50 23-32,50 0 15,0-23 1,0 0 0,2 0-1,-2 0-15,0 23 16,0-23-1,1 0-15,0 0 32,-1 0-32,0 0 15,0 0 17,1 0-32,0 0 15,-1 0-15,-25 22 16,25 0-16,1-22 31,-1 0-31,0 0 16,1 0-16,-52 0 15,51 0-15,-25 0 16,25 0-16,1 0 16,0 0-16,-53 23 15,53-23-15,-26 0 16,-1 0-16,-24 46 15,50-24-15,0-22 16,2 0-16,-2 0 16,-26 23-16,-50-23 15,26 0 1,24 0-16,-50 0 16,50 0-16,-50 23 15,77 0-15,-1-23 16,-25 0-16,0 0 15,-26 23-15,51-23 32,-25 44 108</inkml:trace>
  <inkml:trace contextRef="#ctx0" brushRef="#br0" timeOffset="5727.4">6499 13836 0,'0'22'62,"26"1"-62,24-1 16,52 47-16,52 44 16,0-22-16,51 0 15,-26 0-15,-77-23 16,26 0-16,25 0 15,-75-23-15,24 24 16,0-46-16,0 44 16,-50-44-16,50 22 15,0-22-15,1 0 16,-1 23-16,-25-24 16,-26 0-16,0 1 15,26 0-15,25 22 16,26-22-1,-26 0-15,52 23 16,0 21-16,-26-44 16,76 23-16,-50-46 15,127 22-15,27 24 16,-104 21-16,-50-21 16,-52-46-16,0 0 15,-25 0-15,25 0 16,52 0-16,-26 0 15,0 0-15,26 0 16,24 0-16,78 0 16,1 0-16,49-23 15,-50-22-15,0-23 16,-103 23-16,-25 22 16,-25 23-16,102-69 15,-1 2-15,1-2 16,0-22-16,-52 24 15,52 44-15,0-68 16,76 23-16,-76 0 16,-52 0-16,-50 22 15,-1 1 1,1 0-16,-1-46 16,52 0-16,50 0 15,26-68-15,-25 91 16,-51-23-16,-1 23 15,-50-46-15,-1 69 16,-26-23-16,-24 23 16,76-24-16,-26 2 15,-50 21-15,50-22 16,-26-1-16,-24-21 16,-1-1-16,51 46 15,0-46-15,-25 0 16,26-22-16,-1 22 15,52 1-15,-52-24 16,-26 23-16,-24 69 16,24-24-16,1-23 15,-51 47-15,25-1 16,-25-45-16,-26 46 16,0-24-1,25 0-15,1 46 47,-52 0 172,-25 0-204,-26 23-15,-25 0 16,51 23-16,-26-24 16,52-22-16,-1 0 15,-26 23 1,26-23 31,-24 23-32,24 44 17,-50-44-1,50 0 0,-26 0 0,27 0 1,0 0-17,-27-1 1,27-22 0,76 0 171,-25 0-171,76-22-16,-51-1 15,0-23-15,25 23 16,-50 0-16,26 1 16,-26 22-1,-1-23-15,0 1 94,1-1-94,51 0 31,-52 1-15,27-1 15,-27 23 297,1 0-203,-1 0-109,1 0 62,0 0-16,-1 0-46,1 0-16,25 23 78,-25-1-62,-1 24-1,1-24-15,-1 1 16,-25-1-16,51 70 16,-25-47-1,0-23-15,-1 1 16,1 23 15,-1-24-31,1 47 31,-26-46-15,0-1 0,0 0-1,0 1 17</inkml:trace>
</inkml:ink>
</file>

<file path=ppt/ink/ink2.xml><?xml version="1.0" encoding="utf-8"?>
<inkml:ink xmlns:inkml="http://www.w3.org/2003/InkML">
  <inkml:definitions>
    <inkml:context xml:id="ctx0">
      <inkml:inkSource xml:id="inkSrc0">
        <inkml:traceFormat>
          <inkml:channel name="X" type="integer" max="2446" units="cm"/>
          <inkml:channel name="Y" type="integer" min="-836" max="1084" units="cm"/>
          <inkml:channel name="T" type="integer" max="2.14748E9" units="dev"/>
        </inkml:traceFormat>
        <inkml:channelProperties>
          <inkml:channelProperty channel="X" name="resolution" value="71.10465" units="1/cm"/>
          <inkml:channelProperty channel="Y" name="resolution" value="98.96907" units="1/cm"/>
          <inkml:channelProperty channel="T" name="resolution" value="1" units="1/dev"/>
        </inkml:channelProperties>
      </inkml:inkSource>
      <inkml:timestamp xml:id="ts0" timeString="2021-08-30T05:16:29.681"/>
    </inkml:context>
    <inkml:brush xml:id="br0">
      <inkml:brushProperty name="width" value="0.05292" units="cm"/>
      <inkml:brushProperty name="height" value="0.05292" units="cm"/>
      <inkml:brushProperty name="color" value="#FF0000"/>
    </inkml:brush>
  </inkml:definitions>
  <inkml:trace contextRef="#ctx0" brushRef="#br0">1836 6796 0,'24'0'94,"76"0"-79,-1 0-15,0 0 16,0 0-16,0 0 16,-49 0-16,0 0 15,-26 0-15,26 0 16,-25 0-16,49 0 16,-49 0-16,25 0 15,-25 0-15,-1 0 16,1 0-16,0 0 15,0 0-15,49 25 16,-49-25-16,0 0 16,49 0-16,25 25 15,-49 25-15,-25-50 16,0 0-16,24 0 16,26 0-16,-26 0 15,1 0-15,-25 0 16,24 0-16,26 0 15,-51 0-15,1 0 16,25 0-16,-25 0 16,24 0-16,-24 0 15,25 0-15,-25 0 16,49 0 0,-49 0-16,24 0 15,-24 0-15,25 0 16,-1 0-16,-24 0 15,0 0-15,25 0 16,-26 0-16,26 0 16,-25 0-16,0 0 15,24 0-15,1 0 16,49 0-16,-49 0 16,-1 0-16,26 0 15,24 0-15,-49 0 16,-1 0-16,-24 0 15,25 0-15,-26 0 16,51 0-16,-26 0 16,51 0-16,-51 0 15,1 0-15,24 0 16,-24 0-16,-1 0 16,-24 0-16,0 0 15,0 0-15,0 0 16,-1 0-16,1 0 15,0 0 1,0 0-16,24 0 16,1 0-16,0 0 15,-1 0-15,-24 0 16,50 0-16,-51 0 16,26 0-16,-25 0 15,0 0-15,-1 0 16,1 0-1,0 0-15,0 0 16,24 0-16,26-50 16,-50 50-16,24 0 15,1 0-15,24-25 16,-49 25-16,25 0 16,-1 0-16,1 0 15,24-25-15,-49 25 16,50 0-16,24-24 15,-25 24-15,-24 0 16,49-50-16,-74 50 16,0 0-1,-1 0-15,1 0 16,0 0-16,25-25 16,24 0-16,-24 25 31,-1-24-31,-24 24 15,0 0-15,49 0 16,-49 0-16,0 0 16,0 0-16,-1 0 15,1 0-15,0 0 16,25 0-16,-1 0 16,26 0-16,-26 0 15,1 0-15,0 0 16,-26 0-16,51 0 15,-50 0-15,-1 0 16,1 0-16,0 0 16,0-25 202</inkml:trace>
  <inkml:trace contextRef="#ctx0" brushRef="#br0" timeOffset="23862.77">3994 6921 0,'-50'24'31,"25"1"-31,25 25 15,-25 99-15,1-25 16,-26 24-16,25-24 16,-24 75-16,24-50 15,25-25-15,-50 49 16,25-24-16,0-25 16,25-25-16,-49 149 15,24-124 1,-74 75-16,99-100 0,0 0 15,0 1-15,0-1 16,0 0-16,0-25 16,0 1-16,0 24 15,0-49-15,0-1 16,0 1 0,0 24-16,0 26 15,25-1-15,-25-74 16,0 24-16,24 50 15,-24-74-15,0 0 0,0 25 16,25-1 0,25 26-16,-25-26 15,-25-24-15,24 49 16,1-49-16,0 0 16,-25 0-16,25 24 15,0-24-15,0 0 16,-1 25-1,51-26 17,-50 1-32,-1 0 15,1 25-15,0-25 16,0 24-16,0-24 16,-1 0-16,1 0 15,0-1 1,0 26-1,0-25-15,-1 0 16,1-1 0,0 1-1,0 0 1,-25 0 0,25 49-1,-1-49-15,1 0 16,0 0-16,25-1 15,-26 1-15,1 25 32,0-25-32,25 24 15,-26-24-15,26 0 16,-25 0-16,49 24 16,-24 1-16,-25-25 15,-1-1-15,1-24 16,0 0-16,25 25 15,-25 0-15,49 0 32,-49-25-17,24 50-15,-24-26 16,0 1-16,0-25 31,0 0-31,24 25 16,-24 0-16,49 0 15,-49-25 1,0 0-16,0 24 16,0 1-1,-1 0 1,1-25 0,25 25-16,-25 0 15,-1-1 16,1-24-15,0 25 15,0 0-31,0-25 16,-1 25 15</inkml:trace>
  <inkml:trace contextRef="#ctx0" brushRef="#br0" timeOffset="26436.76">7045 12502 0,'0'24'62,"0"1"-46,0 25-16,0 24 0,0 50 15,0-74-15,0 24 16,49 25 0,-24-49-16,-25-25 15,0 24-15,0-24 16,0 0-16,0 0 31,0 0-31,0 0 16,0-1-1,0 1 1,0-50 187,0-24-203,0-1 0,0-24 16,0 24-1,0 0-15,0-24 16,0 49-16,0-24 16,0 24-16,0 0 15,0 0-15,0 0 16,0 1 0,0-1 15,0 0-31,0 0 15,0 0 1,0 1 0,0-1-16,0 0 15,0 0 1,0 0 0,0 1 15,0-1-31,0 0 31,0 0 0,0 0-31,25 1 16,0 24 78,-1 0-94,1 0 62,0 0-62,0 0 16,0 24-1,24 1 17,-24 0 61,25 25-61,-26-26-17,-24 1 63,0 0-78,0 0 16,0 0-16,0-1 16,0 1-1,0 0-15,0 0 16,0 0 0,-24 49-16,-1-49 31,0 0 31,0-1-46,0-24 0,-24 25-1,24 0-15,0-25 47,0 0-47,1 0 16,-1 0-16,0 0 15,0 0-15</inkml:trace>
  <inkml:trace contextRef="#ctx0" brushRef="#br0" timeOffset="28597.66">7665 13171 0,'0'25'62,"-25"-25"-46,-25 0 0,25 0-16,-24 0 15,24 0 1,-74 0-16,74-25 15,0 25-15,0 0 16,1 0-16,-1 0 78,0 0-78,0 0 16,0 0 93,25 50-93,0-25-16,0 24 15,0-24-15,0 0 16,0 0-16,0 0 16,0-1-1,0 1 17,0 0-32,0 0 31,0 0 0,0 24-15,0 1-1,0-25 17,0-1-32,0 1 15,0 0 1,25 25-16,0-26 15,-25 1 32,25-25 125,0-25-156,-1 25 62,1 0-62,0 0-16,0-24 31,0 24 0,-1 0-31,1 0 16,0 0-1,0 0 1,0-25 46,-1 0-62,1 0 16,0 25 0</inkml:trace>
  <inkml:trace contextRef="#ctx0" brushRef="#br0" timeOffset="29458.5">7144 13519 0,'25'0'16,"-1"0"-1,1 0 79,0 0-78,0 0-16,0 0 15,24 0-15,50-25 16,-74 0-16,25 0 16,24 25-1,-49 0 1,25-25-16</inkml:trace>
  <inkml:trace contextRef="#ctx0" brushRef="#br0" timeOffset="32044.39">5581 12576 0,'25'0'16,"49"25"0,-49 24-16,0-49 15,0 0 1,24 25-16,1 0 47,0 0-47,-26-25 15,26 25-15,-25-25 16,0 0 0,24 24-16,-24 1 0,74 0 15,-74-25 17,0 0-32,24 25 15,-24 0-15,0-25 16,0 0-1,0 49 1,-1-49 15,1 0-15,0 0 0,0 0-1,0 0 1,24 25 109,-24 0-125,-50-25 187,0-25-187,1-25 16,-1 26-16,-25-1 16,25 0-16,1-25 15,-1 26 16,0-1-15,0 0 0,0 0 15,50 25 203,0 0-218,25 25-16,-26 0 16,1 0-16,0-1 31,0 1-31,24 0 15,-24-25 48,50 25-47,-51 49 15,-24-24 281,-74 24-296,-25-49-16,74 0 16,-25 0-16,26-1 15,-51 26-15,26-25 16,24 0-16,0-25 15</inkml:trace>
  <inkml:trace contextRef="#ctx0" brushRef="#br0" timeOffset="42586.63">14039 17785 0,'-24'25'203,"-1"0"-203,0-1 16,0 1-16,-24 0 15,24 0 1,0-25-1,0 0-15,0 25 79,1 24-48,-1 26 0,0-51-15,25 1-1,0 0 1,0 0 0,0 0-1,0-1-15,0 1 16,0 0-16,0 0 15,0 0 17,0-1-17,0 1-15,0 0 16,25 0 0,-25 0-1,25-1-15,-25 1 63,24 0-63,1 0 31,0-25 16,0 0-32,0 0 17,-1 0-1,1 0-15,25 0 30,-25 0-30,-1 0-16,26 0 16,0 0-1,-26-25 1,1 0 78,25 0-79,-25-49 17,-1 49-17,1 0 1,-25 1-1,0-1 1,0 0-16,0 0 31,0 0 1,0 1-17,0-1 1,0 0-1,0 0-15,0 0 16,0 1 0,0-1-1,0 0 1,0 0 31,0 0-16,-25-24-15,1 24-1,-1 0-15,0 0 78,-25 1-46,26-1-17,-1 25 17</inkml:trace>
  <inkml:trace contextRef="#ctx0" brushRef="#br0" timeOffset="43872.53">14089 18306 0,'0'49'125,"25"-24"-94,0 0-31,-1 0 32,1 49 15,50-49-16,-51 25 78</inkml:trace>
  <inkml:trace contextRef="#ctx0" brushRef="#br0" timeOffset="45286.89">14536 18355 0,'0'0'0,"-25"25"15,25 0 17,0 0-32,0 24 15,0 1-15,0-25 16,0 0 0,0 0-16,-25-1 62,0 1-31,25 0 16,0 0-16,0 0 48,0-1-64</inkml:trace>
  <inkml:trace contextRef="#ctx0" brushRef="#br0" timeOffset="46055.17">14511 18380 0,'25'-25'31,"-1"25"32,1 0-48,0 0 1,0 0-16,0 0 16,-1 0-1</inkml:trace>
  <inkml:trace contextRef="#ctx0" brushRef="#br0" timeOffset="47606.83">14560 18554 0,'25'0'453,"0"0"-437,0 0 124</inkml:trace>
  <inkml:trace contextRef="#ctx0" brushRef="#br0" timeOffset="48725.37">14486 18728 0,'25'0'63,"0"0"-48,-1 0-15,51 0 16,-50 0 15,-1 0-31,1 0 110</inkml:trace>
  <inkml:trace contextRef="#ctx0" brushRef="#br0" timeOffset="52685.96">15131 18380 0,'0'25'16,"25"-25"0,49 0-1,-24 0-15,49 0 16,0 0-16,25 0 15,-25-50-15,50 26 16,-25-1-16,25-25 16,0-24-16,25 49 15,-26-49-15,1-1 16,50-24-16,-51 25 16,1 49-16,0-50 15,-25 51-15,25-51 16,-50 26-16,0-1 15,1-25 1,-1 1-16,0 24 16,25-24-16,-74 0 15,49 24-15,-25-49 0,75-25 16,-99 74-16,49-49 16,0 25-1,-24-1-15,-26 50 16,26-49-16,-1 49 15,-24-24-15,24-1 16,-24 0-16,24-24 16,-24 24-16,24-24 15,-24 24-15,24-24 16,-49 24-16,0 25 16,-25 1-16,25-76 15,24 51-15,1-26 16,-25-24-16,49 50 15,-49-51-15,49 1 16,1-25-16,-26 25 16,26 0-1,-51-1-15,51 1 0,-50 50 16,49-26-16,-49 26 16,0 24-16,-25 0 46,24 0-30,1 0-16,0 1 16,0-26-16,24-24 15,-24 24-15,0-25 0,0 51 16,0-26 0,-25 25-1,25-24-15,-1 24 16,1 0-16,-25 0 15,50-49 1,-25 24-16,-1-24 16,1 49-16,0-25 15,0 26-15,0-26 16,-1 25-16,-24 0 16,0 1-16,25-26 15,25-24 1,-25 24-16,24-24 15,1 24-15,-25-24 16,-1 24 0,1 25-1,0 0-15,-25 0 16,25-49-16,0 49 16,-1-24-16,26-1 15,-25 25 1,0 0-1,-25 1 1,24-51-16,1 50 16,0 1-16,-25-1 15,0 0-15,25-25 16,0 26-16,-1-1 16,-24 0-16,25-25 15,0 26-15,0-1 16,0-50-1,0 51-15,-1-1 16,-24 0-16,0 0 16,50-24-16,-25 24 31,0 0-15,-1 0 77,1 0-77,0-24 0,-25 24-1,25-50 110,0 51-109,-1-1-1,1-25 17,0 25-17</inkml:trace>
  <inkml:trace contextRef="#ctx0" brushRef="#br0" timeOffset="56012.91">15379 18157 0,'-25'25'110,"0"0"-95,0 49 1,1-49-16,-1 0 16,25-1-1,0 1-15,-25 0 63,0 0-48,0 0 17,25 24 296,25-24-313,0 0-15,0 0 16,24 0 0,-24-1 31,50 1-1,-50-25 17,24 50-63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8ACA6A-5EA2-4F9B-B34F-5F760784E43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41826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191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9313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7213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8ACA6A-5EA2-4F9B-B34F-5F760784E43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9021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ACA6A-5EA2-4F9B-B34F-5F760784E43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83592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ACA6A-5EA2-4F9B-B34F-5F760784E436}" type="datetimeFigureOut">
              <a:rPr lang="en-US" smtClean="0"/>
              <a:t>9/15/25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49897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ACA6A-5EA2-4F9B-B34F-5F760784E436}" type="datetimeFigureOut">
              <a:rPr lang="en-US" smtClean="0"/>
              <a:t>9/15/25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3304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ACA6A-5EA2-4F9B-B34F-5F760784E436}" type="datetimeFigureOut">
              <a:rPr lang="en-US" smtClean="0"/>
              <a:t>9/15/25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0110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244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51789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ACA6A-5EA2-4F9B-B34F-5F760784E436}" type="datetimeFigureOut">
              <a:rPr lang="en-US" smtClean="0"/>
              <a:t>9/15/25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1E4-2BFC-4FF0-B01D-675E93EBA6C7}" type="slidenum">
              <a:rPr lang="en-US" smtClean="0"/>
              <a:t>‹#›</a:t>
            </a:fld>
            <a:endParaRPr lang="en-US"/>
          </a:p>
        </p:txBody>
      </p:sp>
    </p:spTree>
    <p:extLst>
      <p:ext uri="{BB962C8B-B14F-4D97-AF65-F5344CB8AC3E}">
        <p14:creationId xmlns:p14="http://schemas.microsoft.com/office/powerpoint/2010/main" val="80800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0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0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1.png"/><Relationship Id="rId4" Type="http://schemas.openxmlformats.org/officeDocument/2006/relationships/image" Target="../media/image12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106.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2.png"/><Relationship Id="rId4" Type="http://schemas.openxmlformats.org/officeDocument/2006/relationships/image" Target="../media/image130.png"/></Relationships>
</file>

<file path=ppt/slides/_rels/slide107.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slide" Target="slide10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111.xml"/><Relationship Id="rId4" Type="http://schemas.openxmlformats.org/officeDocument/2006/relationships/slide" Target="slide110.xml"/></Relationships>
</file>

<file path=ppt/slides/_rels/slide10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kUPm2tMCb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youtube.com/watch?v=LruvZC20pYY"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YhqqWKw_OGs"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wAvYNmvodGk?t=14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youtube.com/watch?v=D8tbLTGNeqY"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47.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530.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hyperlink" Target="https://youtu.be/qPuY0oDGeiw?t=207" TargetMode="External"/><Relationship Id="rId4" Type="http://schemas.openxmlformats.org/officeDocument/2006/relationships/image" Target="../media/image100.png"/></Relationships>
</file>

<file path=ppt/slides/_rels/slide8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s://www.youtube.com/watch?v=K0AQ9rK8MN4"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Demand</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710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the Demand Curve</a:t>
            </a:r>
          </a:p>
        </p:txBody>
      </p:sp>
      <p:sp>
        <p:nvSpPr>
          <p:cNvPr id="3" name="Content Placeholder 2"/>
          <p:cNvSpPr>
            <a:spLocks noGrp="1"/>
          </p:cNvSpPr>
          <p:nvPr>
            <p:ph idx="1"/>
          </p:nvPr>
        </p:nvSpPr>
        <p:spPr>
          <a:xfrm>
            <a:off x="838200" y="1825625"/>
            <a:ext cx="3733800" cy="4351338"/>
          </a:xfrm>
        </p:spPr>
        <p:txBody>
          <a:bodyPr/>
          <a:lstStyle/>
          <a:p>
            <a:r>
              <a:rPr lang="en-US" dirty="0"/>
              <a:t>Labels</a:t>
            </a:r>
          </a:p>
          <a:p>
            <a:pPr lvl="1"/>
            <a:r>
              <a:rPr lang="en-US" dirty="0"/>
              <a:t>Market for ________ Chocolate, Movies, Shoes etc.</a:t>
            </a:r>
          </a:p>
          <a:p>
            <a:pPr lvl="1"/>
            <a:endParaRPr lang="en-US" dirty="0"/>
          </a:p>
          <a:p>
            <a:r>
              <a:rPr lang="en-US" dirty="0"/>
              <a:t>Axes</a:t>
            </a:r>
          </a:p>
          <a:p>
            <a:pPr lvl="1"/>
            <a:r>
              <a:rPr lang="en-US" dirty="0"/>
              <a:t>Y axis – price (P)</a:t>
            </a:r>
          </a:p>
          <a:p>
            <a:pPr lvl="1"/>
            <a:r>
              <a:rPr lang="en-US" dirty="0"/>
              <a:t>X axis – quantity (Q)</a:t>
            </a:r>
          </a:p>
          <a:p>
            <a:pPr marL="914400" lvl="2" indent="0">
              <a:buNone/>
            </a:pPr>
            <a:endParaRPr lang="en-US" dirty="0"/>
          </a:p>
          <a:p>
            <a:pPr lvl="1"/>
            <a:endParaRPr lang="en-US" dirty="0"/>
          </a:p>
        </p:txBody>
      </p:sp>
      <p:pic>
        <p:nvPicPr>
          <p:cNvPr id="4" name="Picture 3"/>
          <p:cNvPicPr>
            <a:picLocks noChangeAspect="1"/>
          </p:cNvPicPr>
          <p:nvPr/>
        </p:nvPicPr>
        <p:blipFill>
          <a:blip r:embed="rId2"/>
          <a:stretch>
            <a:fillRect/>
          </a:stretch>
        </p:blipFill>
        <p:spPr>
          <a:xfrm>
            <a:off x="4979064" y="1536506"/>
            <a:ext cx="5944430" cy="4734586"/>
          </a:xfrm>
          <a:prstGeom prst="rect">
            <a:avLst/>
          </a:prstGeom>
        </p:spPr>
      </p:pic>
      <p:sp>
        <p:nvSpPr>
          <p:cNvPr id="5" name="TextBox 4"/>
          <p:cNvSpPr txBox="1"/>
          <p:nvPr/>
        </p:nvSpPr>
        <p:spPr>
          <a:xfrm>
            <a:off x="6898341" y="1536506"/>
            <a:ext cx="3671047" cy="369332"/>
          </a:xfrm>
          <a:prstGeom prst="rect">
            <a:avLst/>
          </a:prstGeom>
          <a:noFill/>
        </p:spPr>
        <p:txBody>
          <a:bodyPr wrap="square" rtlCol="0">
            <a:spAutoFit/>
          </a:bodyPr>
          <a:lstStyle/>
          <a:p>
            <a:r>
              <a:rPr lang="en-US" dirty="0"/>
              <a:t>Market for ____________</a:t>
            </a:r>
          </a:p>
        </p:txBody>
      </p:sp>
    </p:spTree>
    <p:extLst>
      <p:ext uri="{BB962C8B-B14F-4D97-AF65-F5344CB8AC3E}">
        <p14:creationId xmlns:p14="http://schemas.microsoft.com/office/powerpoint/2010/main" val="3774383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1500" y="466725"/>
            <a:ext cx="3517900" cy="2974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discovery of lithium increases the supply of lithium</a:t>
            </a:r>
          </a:p>
          <a:p>
            <a:endParaRPr lang="en-US" dirty="0"/>
          </a:p>
          <a:p>
            <a:r>
              <a:rPr lang="en-US" dirty="0"/>
              <a:t>Lithium is an </a:t>
            </a:r>
            <a:r>
              <a:rPr lang="en-US" b="1" dirty="0"/>
              <a:t>input</a:t>
            </a:r>
            <a:r>
              <a:rPr lang="en-US" dirty="0"/>
              <a:t> for batteries, there will be an increase in the supply of batteries </a:t>
            </a:r>
          </a:p>
        </p:txBody>
      </p:sp>
      <p:sp>
        <p:nvSpPr>
          <p:cNvPr id="5" name="Content Placeholder 2"/>
          <p:cNvSpPr txBox="1">
            <a:spLocks/>
          </p:cNvSpPr>
          <p:nvPr/>
        </p:nvSpPr>
        <p:spPr>
          <a:xfrm>
            <a:off x="6540500" y="466724"/>
            <a:ext cx="5499100" cy="181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Batteries are an </a:t>
            </a:r>
            <a:r>
              <a:rPr lang="en-US" b="1" dirty="0"/>
              <a:t>input</a:t>
            </a:r>
            <a:r>
              <a:rPr lang="en-US" dirty="0"/>
              <a:t> for phones. </a:t>
            </a:r>
          </a:p>
          <a:p>
            <a:r>
              <a:rPr lang="en-US" dirty="0"/>
              <a:t>Therefore there will be an increase in the supply of phones that creates a </a:t>
            </a:r>
            <a:r>
              <a:rPr lang="en-US" b="1" dirty="0"/>
              <a:t>new equilibrium</a:t>
            </a:r>
            <a:r>
              <a:rPr lang="en-US" dirty="0"/>
              <a:t>.</a:t>
            </a:r>
          </a:p>
        </p:txBody>
      </p:sp>
      <p:sp>
        <p:nvSpPr>
          <p:cNvPr id="6" name="Content Placeholder 5"/>
          <p:cNvSpPr>
            <a:spLocks noGrp="1"/>
          </p:cNvSpPr>
          <p:nvPr>
            <p:ph idx="1"/>
          </p:nvPr>
        </p:nvSpPr>
        <p:spPr>
          <a:xfrm>
            <a:off x="571499" y="3863977"/>
            <a:ext cx="5080000" cy="2654301"/>
          </a:xfrm>
          <a:solidFill>
            <a:schemeClr val="bg2">
              <a:lumMod val="90000"/>
            </a:schemeClr>
          </a:solidFill>
        </p:spPr>
        <p:txBody>
          <a:bodyPr>
            <a:normAutofit fontScale="92500" lnSpcReduction="20000"/>
          </a:bodyPr>
          <a:lstStyle/>
          <a:p>
            <a:r>
              <a:rPr lang="en-US" dirty="0"/>
              <a:t>Discovery lithium ↑</a:t>
            </a:r>
            <a:r>
              <a:rPr lang="en-US" dirty="0" err="1"/>
              <a:t>Supply</a:t>
            </a:r>
            <a:r>
              <a:rPr lang="en-US" baseline="-25000" dirty="0" err="1"/>
              <a:t>lithium</a:t>
            </a:r>
            <a:r>
              <a:rPr lang="en-US" dirty="0"/>
              <a:t>→</a:t>
            </a:r>
          </a:p>
          <a:p>
            <a:r>
              <a:rPr lang="en-US" dirty="0"/>
              <a:t>↑</a:t>
            </a:r>
            <a:r>
              <a:rPr lang="en-US" dirty="0" err="1"/>
              <a:t>Supply</a:t>
            </a:r>
            <a:r>
              <a:rPr lang="en-US" baseline="-25000" dirty="0" err="1"/>
              <a:t>batteries</a:t>
            </a:r>
            <a:r>
              <a:rPr lang="en-US" dirty="0"/>
              <a:t>→</a:t>
            </a:r>
          </a:p>
          <a:p>
            <a:r>
              <a:rPr lang="en-US" dirty="0"/>
              <a:t>↑</a:t>
            </a:r>
            <a:r>
              <a:rPr lang="en-US" dirty="0" err="1"/>
              <a:t>Supply</a:t>
            </a:r>
            <a:r>
              <a:rPr lang="en-US" baseline="-25000" dirty="0" err="1"/>
              <a:t>phones</a:t>
            </a:r>
            <a:r>
              <a:rPr lang="en-US" dirty="0"/>
              <a:t>→</a:t>
            </a:r>
          </a:p>
          <a:p>
            <a:r>
              <a:rPr lang="en-US" dirty="0"/>
              <a:t>New Equilibrium Market for Phones: </a:t>
            </a:r>
          </a:p>
          <a:p>
            <a:pPr lvl="1"/>
            <a:r>
              <a:rPr lang="en-US" sz="2200" dirty="0"/>
              <a:t>↑Quantity</a:t>
            </a:r>
          </a:p>
          <a:p>
            <a:pPr lvl="1"/>
            <a:r>
              <a:rPr lang="en-US" sz="2200" dirty="0"/>
              <a:t>↓Price</a:t>
            </a:r>
          </a:p>
          <a:p>
            <a:pPr marL="0" indent="0">
              <a:buNone/>
            </a:pPr>
            <a:endParaRPr lang="en-US" dirty="0"/>
          </a:p>
        </p:txBody>
      </p:sp>
      <p:sp>
        <p:nvSpPr>
          <p:cNvPr id="7" name="TextBox 6"/>
          <p:cNvSpPr txBox="1"/>
          <p:nvPr/>
        </p:nvSpPr>
        <p:spPr>
          <a:xfrm>
            <a:off x="203200" y="160892"/>
            <a:ext cx="2527300" cy="400110"/>
          </a:xfrm>
          <a:prstGeom prst="rect">
            <a:avLst/>
          </a:prstGeom>
          <a:solidFill>
            <a:schemeClr val="accent1">
              <a:lumMod val="60000"/>
              <a:lumOff val="40000"/>
            </a:schemeClr>
          </a:solidFill>
        </p:spPr>
        <p:txBody>
          <a:bodyPr wrap="square" rtlCol="0">
            <a:spAutoFit/>
          </a:bodyPr>
          <a:lstStyle/>
          <a:p>
            <a:r>
              <a:rPr lang="en-US" sz="2000" dirty="0"/>
              <a:t>Market for Lithium</a:t>
            </a:r>
          </a:p>
        </p:txBody>
      </p:sp>
      <p:sp>
        <p:nvSpPr>
          <p:cNvPr id="9" name="TextBox 8"/>
          <p:cNvSpPr txBox="1"/>
          <p:nvPr/>
        </p:nvSpPr>
        <p:spPr>
          <a:xfrm>
            <a:off x="203200" y="1468407"/>
            <a:ext cx="2527300" cy="400110"/>
          </a:xfrm>
          <a:prstGeom prst="rect">
            <a:avLst/>
          </a:prstGeom>
          <a:solidFill>
            <a:schemeClr val="accent1">
              <a:lumMod val="60000"/>
              <a:lumOff val="40000"/>
            </a:schemeClr>
          </a:solidFill>
        </p:spPr>
        <p:txBody>
          <a:bodyPr wrap="square" rtlCol="0">
            <a:spAutoFit/>
          </a:bodyPr>
          <a:lstStyle/>
          <a:p>
            <a:r>
              <a:rPr lang="en-US" sz="2000" dirty="0"/>
              <a:t>Market for Batteries</a:t>
            </a:r>
          </a:p>
        </p:txBody>
      </p:sp>
      <p:sp>
        <p:nvSpPr>
          <p:cNvPr id="10" name="TextBox 9"/>
          <p:cNvSpPr txBox="1"/>
          <p:nvPr/>
        </p:nvSpPr>
        <p:spPr>
          <a:xfrm>
            <a:off x="6172200" y="113753"/>
            <a:ext cx="2527300" cy="400110"/>
          </a:xfrm>
          <a:prstGeom prst="rect">
            <a:avLst/>
          </a:prstGeom>
          <a:solidFill>
            <a:schemeClr val="accent1">
              <a:lumMod val="60000"/>
              <a:lumOff val="40000"/>
            </a:schemeClr>
          </a:solidFill>
        </p:spPr>
        <p:txBody>
          <a:bodyPr wrap="square" rtlCol="0">
            <a:spAutoFit/>
          </a:bodyPr>
          <a:lstStyle/>
          <a:p>
            <a:r>
              <a:rPr lang="en-US" sz="2000" dirty="0"/>
              <a:t>Market for Phones</a:t>
            </a:r>
          </a:p>
        </p:txBody>
      </p:sp>
      <p:pic>
        <p:nvPicPr>
          <p:cNvPr id="11" name="Picture 2" descr="Lecture 8 No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674" y="333377"/>
            <a:ext cx="1581825" cy="12498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ecture 8 No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3675" y="2098677"/>
            <a:ext cx="1581825" cy="12498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819775" y="2278061"/>
            <a:ext cx="5581650" cy="4410076"/>
            <a:chOff x="5819775" y="2278061"/>
            <a:chExt cx="5581650" cy="4410076"/>
          </a:xfrm>
        </p:grpSpPr>
        <p:pic>
          <p:nvPicPr>
            <p:cNvPr id="1026" name="Picture 2" descr="Lecture 8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75" y="2278061"/>
              <a:ext cx="5581650" cy="4410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88300" y="2538913"/>
              <a:ext cx="1917700" cy="369332"/>
            </a:xfrm>
            <a:prstGeom prst="rect">
              <a:avLst/>
            </a:prstGeom>
            <a:noFill/>
          </p:spPr>
          <p:txBody>
            <a:bodyPr wrap="square" rtlCol="0">
              <a:spAutoFit/>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Mobile Phones</a:t>
              </a:r>
            </a:p>
          </p:txBody>
        </p:sp>
      </p:grpSp>
      <p:sp>
        <p:nvSpPr>
          <p:cNvPr id="14" name="TextBox 13"/>
          <p:cNvSpPr txBox="1"/>
          <p:nvPr/>
        </p:nvSpPr>
        <p:spPr>
          <a:xfrm>
            <a:off x="2871787" y="5581962"/>
            <a:ext cx="4165601"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The example shows how changes to inputs/resources used for a product affect that product.</a:t>
            </a:r>
          </a:p>
        </p:txBody>
      </p:sp>
      <p:sp>
        <p:nvSpPr>
          <p:cNvPr id="15" name="TextBox 14"/>
          <p:cNvSpPr txBox="1"/>
          <p:nvPr/>
        </p:nvSpPr>
        <p:spPr>
          <a:xfrm>
            <a:off x="497224" y="3348481"/>
            <a:ext cx="5810811" cy="646331"/>
          </a:xfrm>
          <a:prstGeom prst="rect">
            <a:avLst/>
          </a:prstGeom>
          <a:noFill/>
        </p:spPr>
        <p:txBody>
          <a:bodyPr wrap="square" rtlCol="0">
            <a:spAutoFit/>
          </a:bodyPr>
          <a:lstStyle/>
          <a:p>
            <a:r>
              <a:rPr lang="en-US" dirty="0">
                <a:solidFill>
                  <a:schemeClr val="tx2">
                    <a:lumMod val="75000"/>
                  </a:schemeClr>
                </a:solidFill>
              </a:rPr>
              <a:t>In this case I would only recommend to draw the market for phones! (though you won’t be punished for drawing all)</a:t>
            </a:r>
          </a:p>
        </p:txBody>
      </p:sp>
    </p:spTree>
    <p:extLst>
      <p:ext uri="{BB962C8B-B14F-4D97-AF65-F5344CB8AC3E}">
        <p14:creationId xmlns:p14="http://schemas.microsoft.com/office/powerpoint/2010/main" val="255002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animBg="1"/>
      <p:bldP spid="1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a Good Affecting the Resource</a:t>
            </a:r>
          </a:p>
        </p:txBody>
      </p:sp>
      <p:sp>
        <p:nvSpPr>
          <p:cNvPr id="3" name="Content Placeholder 2"/>
          <p:cNvSpPr>
            <a:spLocks noGrp="1"/>
          </p:cNvSpPr>
          <p:nvPr>
            <p:ph idx="1"/>
          </p:nvPr>
        </p:nvSpPr>
        <p:spPr>
          <a:xfrm>
            <a:off x="396814" y="1469866"/>
            <a:ext cx="4885431" cy="4197690"/>
          </a:xfrm>
        </p:spPr>
        <p:txBody>
          <a:bodyPr>
            <a:normAutofit lnSpcReduction="10000"/>
          </a:bodyPr>
          <a:lstStyle/>
          <a:p>
            <a:pPr marL="0" indent="0">
              <a:buNone/>
            </a:pPr>
            <a:r>
              <a:rPr lang="en-US" dirty="0">
                <a:solidFill>
                  <a:srgbClr val="00B0F0"/>
                </a:solidFill>
              </a:rPr>
              <a:t>Resources</a:t>
            </a:r>
            <a:r>
              <a:rPr lang="en-US" dirty="0"/>
              <a:t> can </a:t>
            </a:r>
            <a:r>
              <a:rPr lang="en-US" dirty="0">
                <a:solidFill>
                  <a:srgbClr val="00B0F0"/>
                </a:solidFill>
              </a:rPr>
              <a:t>affect</a:t>
            </a:r>
            <a:r>
              <a:rPr lang="en-US" dirty="0"/>
              <a:t> the </a:t>
            </a:r>
            <a:r>
              <a:rPr lang="en-US" dirty="0">
                <a:solidFill>
                  <a:srgbClr val="00B0F0"/>
                </a:solidFill>
              </a:rPr>
              <a:t>market for a final good </a:t>
            </a:r>
            <a:r>
              <a:rPr lang="en-US" dirty="0"/>
              <a:t>but the </a:t>
            </a:r>
            <a:r>
              <a:rPr lang="en-US" dirty="0">
                <a:solidFill>
                  <a:srgbClr val="00B050"/>
                </a:solidFill>
              </a:rPr>
              <a:t>final good </a:t>
            </a:r>
            <a:r>
              <a:rPr lang="en-US" dirty="0"/>
              <a:t>can </a:t>
            </a:r>
            <a:r>
              <a:rPr lang="en-US" dirty="0">
                <a:solidFill>
                  <a:srgbClr val="00B050"/>
                </a:solidFill>
              </a:rPr>
              <a:t>also affect the resource</a:t>
            </a:r>
            <a:r>
              <a:rPr lang="en-US" dirty="0"/>
              <a:t>!</a:t>
            </a:r>
          </a:p>
          <a:p>
            <a:pPr marL="0" indent="0">
              <a:buNone/>
            </a:pPr>
            <a:r>
              <a:rPr lang="en-US" dirty="0" err="1"/>
              <a:t>Eg</a:t>
            </a:r>
            <a:r>
              <a:rPr lang="en-US" dirty="0"/>
              <a:t>. Increased demand for coffee will increase demand for coffee beans.</a:t>
            </a:r>
          </a:p>
          <a:p>
            <a:pPr marL="0" indent="0">
              <a:buNone/>
            </a:pPr>
            <a:r>
              <a:rPr lang="en-US" dirty="0" err="1"/>
              <a:t>Eg</a:t>
            </a:r>
            <a:r>
              <a:rPr lang="en-US" dirty="0"/>
              <a:t>. A decrease in the production of pizza due to worker shortage will lead to less demand for cheese.</a:t>
            </a:r>
          </a:p>
        </p:txBody>
      </p:sp>
      <p:sp>
        <p:nvSpPr>
          <p:cNvPr id="4" name="TextBox 3"/>
          <p:cNvSpPr txBox="1"/>
          <p:nvPr/>
        </p:nvSpPr>
        <p:spPr>
          <a:xfrm>
            <a:off x="396815" y="5801975"/>
            <a:ext cx="4165601"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Goods can also affect the market for their resources.</a:t>
            </a:r>
          </a:p>
        </p:txBody>
      </p:sp>
      <p:pic>
        <p:nvPicPr>
          <p:cNvPr id="5" name="Picture 4"/>
          <p:cNvPicPr>
            <a:picLocks noChangeAspect="1"/>
          </p:cNvPicPr>
          <p:nvPr/>
        </p:nvPicPr>
        <p:blipFill>
          <a:blip r:embed="rId2"/>
          <a:stretch>
            <a:fillRect/>
          </a:stretch>
        </p:blipFill>
        <p:spPr>
          <a:xfrm>
            <a:off x="5786824" y="1868472"/>
            <a:ext cx="2254427" cy="1720784"/>
          </a:xfrm>
          <a:prstGeom prst="rect">
            <a:avLst/>
          </a:prstGeom>
        </p:spPr>
      </p:pic>
      <p:sp>
        <p:nvSpPr>
          <p:cNvPr id="6" name="TextBox 5"/>
          <p:cNvSpPr txBox="1"/>
          <p:nvPr/>
        </p:nvSpPr>
        <p:spPr>
          <a:xfrm>
            <a:off x="6287648" y="1469865"/>
            <a:ext cx="1974082" cy="369332"/>
          </a:xfrm>
          <a:prstGeom prst="rect">
            <a:avLst/>
          </a:prstGeom>
          <a:solidFill>
            <a:schemeClr val="bg1"/>
          </a:solidFill>
        </p:spPr>
        <p:txBody>
          <a:bodyPr wrap="square" rtlCol="0">
            <a:spAutoFit/>
          </a:bodyPr>
          <a:lstStyle/>
          <a:p>
            <a:r>
              <a:rPr lang="en-US" dirty="0"/>
              <a:t>Market for Coffee</a:t>
            </a:r>
          </a:p>
        </p:txBody>
      </p:sp>
      <p:cxnSp>
        <p:nvCxnSpPr>
          <p:cNvPr id="7" name="Straight Connector 6"/>
          <p:cNvCxnSpPr/>
          <p:nvPr/>
        </p:nvCxnSpPr>
        <p:spPr>
          <a:xfrm>
            <a:off x="6202051" y="2016981"/>
            <a:ext cx="1496189" cy="1140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9181535" y="1749779"/>
            <a:ext cx="2754914" cy="2443247"/>
          </a:xfrm>
          <a:prstGeom prst="rect">
            <a:avLst/>
          </a:prstGeom>
        </p:spPr>
      </p:pic>
      <p:sp>
        <p:nvSpPr>
          <p:cNvPr id="10" name="TextBox 9"/>
          <p:cNvSpPr txBox="1"/>
          <p:nvPr/>
        </p:nvSpPr>
        <p:spPr>
          <a:xfrm>
            <a:off x="9804349" y="1562277"/>
            <a:ext cx="1297144" cy="584775"/>
          </a:xfrm>
          <a:prstGeom prst="rect">
            <a:avLst/>
          </a:prstGeom>
          <a:solidFill>
            <a:schemeClr val="bg1"/>
          </a:solidFill>
        </p:spPr>
        <p:txBody>
          <a:bodyPr wrap="square" rtlCol="0">
            <a:spAutoFit/>
          </a:bodyPr>
          <a:lstStyle/>
          <a:p>
            <a:r>
              <a:rPr lang="en-US" sz="1600" dirty="0"/>
              <a:t>Market for Coffee Beans</a:t>
            </a:r>
          </a:p>
        </p:txBody>
      </p:sp>
      <p:sp>
        <p:nvSpPr>
          <p:cNvPr id="11" name="Right Arrow 10"/>
          <p:cNvSpPr/>
          <p:nvPr/>
        </p:nvSpPr>
        <p:spPr>
          <a:xfrm>
            <a:off x="8160870" y="2421379"/>
            <a:ext cx="844826" cy="614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5676821" y="4313796"/>
            <a:ext cx="2298408" cy="2085592"/>
          </a:xfrm>
          <a:prstGeom prst="rect">
            <a:avLst/>
          </a:prstGeom>
        </p:spPr>
      </p:pic>
      <p:pic>
        <p:nvPicPr>
          <p:cNvPr id="15" name="Picture 14"/>
          <p:cNvPicPr>
            <a:picLocks noChangeAspect="1"/>
          </p:cNvPicPr>
          <p:nvPr/>
        </p:nvPicPr>
        <p:blipFill>
          <a:blip r:embed="rId3"/>
          <a:stretch>
            <a:fillRect/>
          </a:stretch>
        </p:blipFill>
        <p:spPr>
          <a:xfrm>
            <a:off x="9181535" y="4382219"/>
            <a:ext cx="2392798" cy="2122098"/>
          </a:xfrm>
          <a:prstGeom prst="rect">
            <a:avLst/>
          </a:prstGeom>
        </p:spPr>
      </p:pic>
      <p:sp>
        <p:nvSpPr>
          <p:cNvPr id="16" name="Right Arrow 15"/>
          <p:cNvSpPr/>
          <p:nvPr/>
        </p:nvSpPr>
        <p:spPr>
          <a:xfrm>
            <a:off x="8041251" y="5049107"/>
            <a:ext cx="844826" cy="614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86825" y="4203765"/>
            <a:ext cx="1575318" cy="307777"/>
          </a:xfrm>
          <a:prstGeom prst="rect">
            <a:avLst/>
          </a:prstGeom>
          <a:solidFill>
            <a:schemeClr val="bg1"/>
          </a:solidFill>
        </p:spPr>
        <p:txBody>
          <a:bodyPr wrap="square" rtlCol="0">
            <a:spAutoFit/>
          </a:bodyPr>
          <a:lstStyle/>
          <a:p>
            <a:r>
              <a:rPr lang="en-US" sz="1400" dirty="0"/>
              <a:t>Market for Pizzas</a:t>
            </a:r>
          </a:p>
        </p:txBody>
      </p:sp>
      <p:sp>
        <p:nvSpPr>
          <p:cNvPr id="18" name="TextBox 17"/>
          <p:cNvSpPr txBox="1"/>
          <p:nvPr/>
        </p:nvSpPr>
        <p:spPr>
          <a:xfrm>
            <a:off x="9804349" y="4218905"/>
            <a:ext cx="1052765" cy="523220"/>
          </a:xfrm>
          <a:prstGeom prst="rect">
            <a:avLst/>
          </a:prstGeom>
          <a:solidFill>
            <a:schemeClr val="bg1"/>
          </a:solidFill>
        </p:spPr>
        <p:txBody>
          <a:bodyPr wrap="square" rtlCol="0">
            <a:spAutoFit/>
          </a:bodyPr>
          <a:lstStyle/>
          <a:p>
            <a:r>
              <a:rPr lang="en-US" sz="1400" dirty="0"/>
              <a:t>Market for Cheese</a:t>
            </a:r>
          </a:p>
        </p:txBody>
      </p:sp>
    </p:spTree>
    <p:extLst>
      <p:ext uri="{BB962C8B-B14F-4D97-AF65-F5344CB8AC3E}">
        <p14:creationId xmlns:p14="http://schemas.microsoft.com/office/powerpoint/2010/main" val="33634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39588" y="208427"/>
            <a:ext cx="2467499" cy="2106401"/>
          </a:xfrm>
          <a:prstGeom prst="rect">
            <a:avLst/>
          </a:prstGeom>
        </p:spPr>
      </p:pic>
      <p:pic>
        <p:nvPicPr>
          <p:cNvPr id="5" name="Picture 4"/>
          <p:cNvPicPr>
            <a:picLocks noChangeAspect="1"/>
          </p:cNvPicPr>
          <p:nvPr/>
        </p:nvPicPr>
        <p:blipFill>
          <a:blip r:embed="rId3"/>
          <a:stretch>
            <a:fillRect/>
          </a:stretch>
        </p:blipFill>
        <p:spPr>
          <a:xfrm>
            <a:off x="7176052" y="1562277"/>
            <a:ext cx="3745074" cy="2858582"/>
          </a:xfrm>
          <a:prstGeom prst="rect">
            <a:avLst/>
          </a:prstGeom>
        </p:spPr>
      </p:pic>
      <p:pic>
        <p:nvPicPr>
          <p:cNvPr id="6" name="Picture 5"/>
          <p:cNvPicPr>
            <a:picLocks noChangeAspect="1"/>
          </p:cNvPicPr>
          <p:nvPr/>
        </p:nvPicPr>
        <p:blipFill>
          <a:blip r:embed="rId4"/>
          <a:stretch>
            <a:fillRect/>
          </a:stretch>
        </p:blipFill>
        <p:spPr>
          <a:xfrm>
            <a:off x="1188935" y="1562277"/>
            <a:ext cx="3525421" cy="3126586"/>
          </a:xfrm>
          <a:prstGeom prst="rect">
            <a:avLst/>
          </a:prstGeom>
        </p:spPr>
      </p:pic>
      <p:sp>
        <p:nvSpPr>
          <p:cNvPr id="7" name="TextBox 6"/>
          <p:cNvSpPr txBox="1"/>
          <p:nvPr/>
        </p:nvSpPr>
        <p:spPr>
          <a:xfrm>
            <a:off x="1919137" y="1603867"/>
            <a:ext cx="1775924" cy="369332"/>
          </a:xfrm>
          <a:prstGeom prst="rect">
            <a:avLst/>
          </a:prstGeom>
          <a:solidFill>
            <a:schemeClr val="bg1"/>
          </a:solidFill>
        </p:spPr>
        <p:txBody>
          <a:bodyPr wrap="square" rtlCol="0">
            <a:spAutoFit/>
          </a:bodyPr>
          <a:lstStyle/>
          <a:p>
            <a:r>
              <a:rPr lang="en-US" dirty="0"/>
              <a:t>Market for Coke</a:t>
            </a:r>
          </a:p>
        </p:txBody>
      </p:sp>
      <p:sp>
        <p:nvSpPr>
          <p:cNvPr id="8" name="TextBox 7"/>
          <p:cNvSpPr txBox="1"/>
          <p:nvPr/>
        </p:nvSpPr>
        <p:spPr>
          <a:xfrm>
            <a:off x="8236093" y="1469865"/>
            <a:ext cx="1775924" cy="369332"/>
          </a:xfrm>
          <a:prstGeom prst="rect">
            <a:avLst/>
          </a:prstGeom>
          <a:solidFill>
            <a:schemeClr val="bg1"/>
          </a:solidFill>
        </p:spPr>
        <p:txBody>
          <a:bodyPr wrap="square" rtlCol="0">
            <a:spAutoFit/>
          </a:bodyPr>
          <a:lstStyle/>
          <a:p>
            <a:r>
              <a:rPr lang="en-US" dirty="0"/>
              <a:t>Market for Pepsi</a:t>
            </a:r>
          </a:p>
        </p:txBody>
      </p:sp>
      <p:sp>
        <p:nvSpPr>
          <p:cNvPr id="9" name="TextBox 8"/>
          <p:cNvSpPr txBox="1"/>
          <p:nvPr/>
        </p:nvSpPr>
        <p:spPr>
          <a:xfrm>
            <a:off x="838200" y="4688863"/>
            <a:ext cx="4720683" cy="923330"/>
          </a:xfrm>
          <a:prstGeom prst="rect">
            <a:avLst/>
          </a:prstGeom>
          <a:noFill/>
        </p:spPr>
        <p:txBody>
          <a:bodyPr wrap="square" rtlCol="0">
            <a:spAutoFit/>
          </a:bodyPr>
          <a:lstStyle/>
          <a:p>
            <a:r>
              <a:rPr lang="en-US" dirty="0"/>
              <a:t>A contamination scandal at one of the coke factories causes a decrease of demand for coke to decrease, and fewer people buy coke.</a:t>
            </a:r>
          </a:p>
        </p:txBody>
      </p:sp>
      <p:sp>
        <p:nvSpPr>
          <p:cNvPr id="10" name="TextBox 9"/>
          <p:cNvSpPr txBox="1"/>
          <p:nvPr/>
        </p:nvSpPr>
        <p:spPr>
          <a:xfrm>
            <a:off x="6894443" y="4691176"/>
            <a:ext cx="4720683" cy="923330"/>
          </a:xfrm>
          <a:prstGeom prst="rect">
            <a:avLst/>
          </a:prstGeom>
          <a:noFill/>
        </p:spPr>
        <p:txBody>
          <a:bodyPr wrap="square" rtlCol="0">
            <a:spAutoFit/>
          </a:bodyPr>
          <a:lstStyle/>
          <a:p>
            <a:r>
              <a:rPr lang="en-US" dirty="0"/>
              <a:t>Customers who would buy coke usually shift to Pepsi, increasing demand and quantity demanded.</a:t>
            </a:r>
          </a:p>
        </p:txBody>
      </p:sp>
      <p:cxnSp>
        <p:nvCxnSpPr>
          <p:cNvPr id="12" name="Straight Connector 11"/>
          <p:cNvCxnSpPr/>
          <p:nvPr/>
        </p:nvCxnSpPr>
        <p:spPr>
          <a:xfrm>
            <a:off x="7752522" y="1690688"/>
            <a:ext cx="2686729" cy="20762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76082" y="5612193"/>
            <a:ext cx="4165601"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Substitutes and complements can cause effects across markets.</a:t>
            </a:r>
          </a:p>
        </p:txBody>
      </p:sp>
    </p:spTree>
    <p:extLst>
      <p:ext uri="{BB962C8B-B14F-4D97-AF65-F5344CB8AC3E}">
        <p14:creationId xmlns:p14="http://schemas.microsoft.com/office/powerpoint/2010/main" val="36862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95"/>
            <a:ext cx="10515600" cy="449522"/>
          </a:xfrm>
        </p:spPr>
        <p:txBody>
          <a:bodyPr>
            <a:normAutofit fontScale="90000"/>
          </a:bodyPr>
          <a:lstStyle/>
          <a:p>
            <a:r>
              <a:rPr lang="en-US" dirty="0"/>
              <a:t>Cross Market Summary</a:t>
            </a:r>
          </a:p>
        </p:txBody>
      </p:sp>
      <p:sp>
        <p:nvSpPr>
          <p:cNvPr id="3" name="Content Placeholder 2"/>
          <p:cNvSpPr>
            <a:spLocks noGrp="1"/>
          </p:cNvSpPr>
          <p:nvPr>
            <p:ph idx="1"/>
          </p:nvPr>
        </p:nvSpPr>
        <p:spPr>
          <a:xfrm>
            <a:off x="385143" y="3752852"/>
            <a:ext cx="5055524" cy="879517"/>
          </a:xfrm>
          <a:solidFill>
            <a:srgbClr val="92D050"/>
          </a:solidFill>
        </p:spPr>
        <p:txBody>
          <a:bodyPr/>
          <a:lstStyle/>
          <a:p>
            <a:r>
              <a:rPr lang="en-US" dirty="0"/>
              <a:t>Resources affecting the Good</a:t>
            </a:r>
          </a:p>
          <a:p>
            <a:pPr lvl="1"/>
            <a:r>
              <a:rPr lang="en-US" dirty="0"/>
              <a:t>Usually affects Supply</a:t>
            </a:r>
          </a:p>
        </p:txBody>
      </p:sp>
      <p:pic>
        <p:nvPicPr>
          <p:cNvPr id="17" name="Picture 16"/>
          <p:cNvPicPr>
            <a:picLocks noChangeAspect="1"/>
          </p:cNvPicPr>
          <p:nvPr/>
        </p:nvPicPr>
        <p:blipFill>
          <a:blip r:embed="rId2"/>
          <a:stretch>
            <a:fillRect/>
          </a:stretch>
        </p:blipFill>
        <p:spPr>
          <a:xfrm>
            <a:off x="3339895" y="1466981"/>
            <a:ext cx="2321486" cy="2002420"/>
          </a:xfrm>
          <a:prstGeom prst="rect">
            <a:avLst/>
          </a:prstGeom>
        </p:spPr>
      </p:pic>
      <p:pic>
        <p:nvPicPr>
          <p:cNvPr id="18" name="Picture 17"/>
          <p:cNvPicPr>
            <a:picLocks noChangeAspect="1"/>
          </p:cNvPicPr>
          <p:nvPr/>
        </p:nvPicPr>
        <p:blipFill>
          <a:blip r:embed="rId3"/>
          <a:stretch>
            <a:fillRect/>
          </a:stretch>
        </p:blipFill>
        <p:spPr>
          <a:xfrm>
            <a:off x="6336157" y="1522788"/>
            <a:ext cx="2284141" cy="1860963"/>
          </a:xfrm>
          <a:prstGeom prst="rect">
            <a:avLst/>
          </a:prstGeom>
        </p:spPr>
      </p:pic>
      <p:sp>
        <p:nvSpPr>
          <p:cNvPr id="19" name="Right Arrow 18"/>
          <p:cNvSpPr/>
          <p:nvPr/>
        </p:nvSpPr>
        <p:spPr>
          <a:xfrm>
            <a:off x="5417816" y="1936944"/>
            <a:ext cx="851893" cy="535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686949" y="913351"/>
            <a:ext cx="5055524" cy="471553"/>
          </a:xfrm>
          <a:prstGeom prst="rect">
            <a:avLst/>
          </a:prstGeom>
          <a:solidFill>
            <a:schemeClr val="accent4">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Substitutes and Complements</a:t>
            </a:r>
          </a:p>
        </p:txBody>
      </p:sp>
      <p:pic>
        <p:nvPicPr>
          <p:cNvPr id="23" name="Picture 2" descr="Lecture 8 No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7886" y="-2926538"/>
            <a:ext cx="657649" cy="51961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486033" y="4777435"/>
            <a:ext cx="2419004" cy="1986742"/>
            <a:chOff x="5819775" y="2278061"/>
            <a:chExt cx="5581650" cy="4410076"/>
          </a:xfrm>
        </p:grpSpPr>
        <p:pic>
          <p:nvPicPr>
            <p:cNvPr id="25" name="Picture 2" descr="Lecture 8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2278061"/>
              <a:ext cx="5581650" cy="4410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988299" y="2538913"/>
              <a:ext cx="1917701" cy="1036400"/>
            </a:xfrm>
            <a:prstGeom prst="rect">
              <a:avLst/>
            </a:prstGeom>
            <a:noFill/>
          </p:spPr>
          <p:txBody>
            <a:bodyPr wrap="square" rtlCol="0">
              <a:spAutoFit/>
            </a:bodyPr>
            <a:lstStyle/>
            <a:p>
              <a:r>
                <a:rPr lang="en-US" sz="1100" dirty="0">
                  <a:solidFill>
                    <a:schemeClr val="accent2">
                      <a:lumMod val="75000"/>
                    </a:schemeClr>
                  </a:solidFill>
                  <a:latin typeface="Times New Roman" panose="02020603050405020304" pitchFamily="18" charset="0"/>
                  <a:cs typeface="Times New Roman" panose="02020603050405020304" pitchFamily="18" charset="0"/>
                </a:rPr>
                <a:t>Mobile Phones</a:t>
              </a:r>
            </a:p>
          </p:txBody>
        </p:sp>
      </p:grpSp>
      <p:pic>
        <p:nvPicPr>
          <p:cNvPr id="27" name="Picture 2" descr="Lecture 8 No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329" y="4704902"/>
            <a:ext cx="2408095" cy="1902642"/>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p:nvPr/>
        </p:nvSpPr>
        <p:spPr>
          <a:xfrm>
            <a:off x="2813848" y="5435936"/>
            <a:ext cx="672185" cy="44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6478165" y="3752852"/>
            <a:ext cx="5055524" cy="879517"/>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Goods affecting the Resource</a:t>
            </a:r>
          </a:p>
          <a:p>
            <a:pPr lvl="1"/>
            <a:r>
              <a:rPr lang="en-US" dirty="0"/>
              <a:t>Usually affects Demand</a:t>
            </a:r>
          </a:p>
        </p:txBody>
      </p:sp>
      <p:pic>
        <p:nvPicPr>
          <p:cNvPr id="4" name="Picture 3"/>
          <p:cNvPicPr>
            <a:picLocks noChangeAspect="1"/>
          </p:cNvPicPr>
          <p:nvPr/>
        </p:nvPicPr>
        <p:blipFill>
          <a:blip r:embed="rId6"/>
          <a:stretch>
            <a:fillRect/>
          </a:stretch>
        </p:blipFill>
        <p:spPr>
          <a:xfrm>
            <a:off x="6778168" y="4666079"/>
            <a:ext cx="4575632" cy="2079089"/>
          </a:xfrm>
          <a:prstGeom prst="rect">
            <a:avLst/>
          </a:prstGeom>
        </p:spPr>
      </p:pic>
    </p:spTree>
    <p:extLst>
      <p:ext uri="{BB962C8B-B14F-4D97-AF65-F5344CB8AC3E}">
        <p14:creationId xmlns:p14="http://schemas.microsoft.com/office/powerpoint/2010/main" val="38227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are the two main types of effects from other markets that can affect a good? Give examples of each.</a:t>
            </a:r>
          </a:p>
          <a:p>
            <a:r>
              <a:rPr lang="en-US" dirty="0">
                <a:solidFill>
                  <a:srgbClr val="FF0000"/>
                </a:solidFill>
              </a:rPr>
              <a:t>Substitutes and Complements</a:t>
            </a:r>
          </a:p>
          <a:p>
            <a:pPr lvl="1"/>
            <a:r>
              <a:rPr lang="en-US" dirty="0">
                <a:solidFill>
                  <a:srgbClr val="FF0000"/>
                </a:solidFill>
              </a:rPr>
              <a:t>Substitute </a:t>
            </a:r>
            <a:r>
              <a:rPr lang="en-US" dirty="0" err="1">
                <a:solidFill>
                  <a:srgbClr val="FF0000"/>
                </a:solidFill>
              </a:rPr>
              <a:t>eg</a:t>
            </a:r>
            <a:r>
              <a:rPr lang="en-US" dirty="0">
                <a:solidFill>
                  <a:srgbClr val="FF0000"/>
                </a:solidFill>
              </a:rPr>
              <a:t>.: Coke and Pepsi</a:t>
            </a:r>
          </a:p>
          <a:p>
            <a:pPr lvl="1"/>
            <a:r>
              <a:rPr lang="en-US" dirty="0">
                <a:solidFill>
                  <a:srgbClr val="FF0000"/>
                </a:solidFill>
              </a:rPr>
              <a:t>Complement </a:t>
            </a:r>
            <a:r>
              <a:rPr lang="en-US" dirty="0" err="1">
                <a:solidFill>
                  <a:srgbClr val="FF0000"/>
                </a:solidFill>
              </a:rPr>
              <a:t>eg</a:t>
            </a:r>
            <a:r>
              <a:rPr lang="en-US" dirty="0">
                <a:solidFill>
                  <a:srgbClr val="FF0000"/>
                </a:solidFill>
              </a:rPr>
              <a:t>.: Gasoline and gasoline cars.</a:t>
            </a:r>
          </a:p>
          <a:p>
            <a:r>
              <a:rPr lang="en-US" dirty="0">
                <a:solidFill>
                  <a:srgbClr val="FF0000"/>
                </a:solidFill>
              </a:rPr>
              <a:t>Resources</a:t>
            </a:r>
          </a:p>
          <a:p>
            <a:pPr lvl="1"/>
            <a:r>
              <a:rPr lang="en-US" dirty="0" err="1">
                <a:solidFill>
                  <a:srgbClr val="FF0000"/>
                </a:solidFill>
              </a:rPr>
              <a:t>Eg</a:t>
            </a:r>
            <a:r>
              <a:rPr lang="en-US" dirty="0">
                <a:solidFill>
                  <a:srgbClr val="FF0000"/>
                </a:solidFill>
              </a:rPr>
              <a:t>. A shortage of computer chips affects the phone market</a:t>
            </a:r>
          </a:p>
          <a:p>
            <a:pPr lvl="1"/>
            <a:r>
              <a:rPr lang="en-US" dirty="0" err="1">
                <a:solidFill>
                  <a:srgbClr val="FF0000"/>
                </a:solidFill>
              </a:rPr>
              <a:t>Eg</a:t>
            </a:r>
            <a:r>
              <a:rPr lang="en-US" dirty="0">
                <a:solidFill>
                  <a:srgbClr val="FF0000"/>
                </a:solidFill>
              </a:rPr>
              <a:t>. Many people young engineers leave the country, affecting the supply of cars in the country which then affects the demand for steel. </a:t>
            </a:r>
          </a:p>
          <a:p>
            <a:pPr lvl="1"/>
            <a:endParaRPr lang="en-US" dirty="0"/>
          </a:p>
        </p:txBody>
      </p:sp>
    </p:spTree>
    <p:extLst>
      <p:ext uri="{BB962C8B-B14F-4D97-AF65-F5344CB8AC3E}">
        <p14:creationId xmlns:p14="http://schemas.microsoft.com/office/powerpoint/2010/main" val="33238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61035"/>
            <a:ext cx="10515600" cy="1325563"/>
          </a:xfrm>
        </p:spPr>
        <p:txBody>
          <a:bodyPr/>
          <a:lstStyle/>
          <a:p>
            <a:r>
              <a:rPr lang="en-US" dirty="0"/>
              <a:t>Question</a:t>
            </a:r>
          </a:p>
        </p:txBody>
      </p:sp>
      <p:sp>
        <p:nvSpPr>
          <p:cNvPr id="3" name="Content Placeholder 2"/>
          <p:cNvSpPr>
            <a:spLocks noGrp="1"/>
          </p:cNvSpPr>
          <p:nvPr>
            <p:ph idx="1"/>
          </p:nvPr>
        </p:nvSpPr>
        <p:spPr/>
        <p:txBody>
          <a:bodyPr/>
          <a:lstStyle/>
          <a:p>
            <a:r>
              <a:rPr lang="en-US" dirty="0"/>
              <a:t>A forest fire affects cedar and oak trees which are used to produce wooden barrels. These barrels are also used in the production of expensive wine. What happens to the equilibrium in the market for expensive wine? </a:t>
            </a:r>
          </a:p>
          <a:p>
            <a:r>
              <a:rPr lang="en-US" dirty="0">
                <a:solidFill>
                  <a:srgbClr val="FF0000"/>
                </a:solidFill>
              </a:rPr>
              <a:t>↓Supply oak wood → </a:t>
            </a:r>
          </a:p>
          <a:p>
            <a:r>
              <a:rPr lang="en-US" dirty="0">
                <a:solidFill>
                  <a:srgbClr val="FF0000"/>
                </a:solidFill>
              </a:rPr>
              <a:t>↓Supply oak barrels → </a:t>
            </a:r>
          </a:p>
          <a:p>
            <a:r>
              <a:rPr lang="en-US" dirty="0">
                <a:solidFill>
                  <a:srgbClr val="FF0000"/>
                </a:solidFill>
              </a:rPr>
              <a:t>↓Supply expensive wine → </a:t>
            </a:r>
          </a:p>
          <a:p>
            <a:r>
              <a:rPr lang="en-US" dirty="0">
                <a:solidFill>
                  <a:srgbClr val="FF0000"/>
                </a:solidFill>
              </a:rPr>
              <a:t>New Equilibrium: (↑Price wine, ↓ Quantity wine) </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7172495" y="261036"/>
            <a:ext cx="2139276" cy="1325563"/>
          </a:xfrm>
          <a:prstGeom prst="rect">
            <a:avLst/>
          </a:prstGeom>
        </p:spPr>
      </p:pic>
      <p:pic>
        <p:nvPicPr>
          <p:cNvPr id="5" name="Picture 4"/>
          <p:cNvPicPr>
            <a:picLocks noChangeAspect="1"/>
          </p:cNvPicPr>
          <p:nvPr/>
        </p:nvPicPr>
        <p:blipFill>
          <a:blip r:embed="rId3"/>
          <a:stretch>
            <a:fillRect/>
          </a:stretch>
        </p:blipFill>
        <p:spPr>
          <a:xfrm>
            <a:off x="4770288" y="156949"/>
            <a:ext cx="2143424" cy="1533739"/>
          </a:xfrm>
          <a:prstGeom prst="rect">
            <a:avLst/>
          </a:prstGeom>
        </p:spPr>
      </p:pic>
      <p:pic>
        <p:nvPicPr>
          <p:cNvPr id="6" name="Picture 5"/>
          <p:cNvPicPr>
            <a:picLocks noChangeAspect="1"/>
          </p:cNvPicPr>
          <p:nvPr/>
        </p:nvPicPr>
        <p:blipFill>
          <a:blip r:embed="rId4"/>
          <a:stretch>
            <a:fillRect/>
          </a:stretch>
        </p:blipFill>
        <p:spPr>
          <a:xfrm>
            <a:off x="9802580" y="156949"/>
            <a:ext cx="1810003" cy="1552792"/>
          </a:xfrm>
          <a:prstGeom prst="rect">
            <a:avLst/>
          </a:prstGeom>
        </p:spPr>
      </p:pic>
      <p:pic>
        <p:nvPicPr>
          <p:cNvPr id="2050" name="Picture 2" descr="Lecture 8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972" y="3213100"/>
            <a:ext cx="4039928" cy="32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42" y="276225"/>
            <a:ext cx="10477500" cy="600075"/>
          </a:xfrm>
        </p:spPr>
        <p:txBody>
          <a:bodyPr>
            <a:normAutofit fontScale="90000"/>
          </a:bodyPr>
          <a:lstStyle/>
          <a:p>
            <a:r>
              <a:rPr lang="en-US" dirty="0"/>
              <a:t>Question</a:t>
            </a:r>
          </a:p>
        </p:txBody>
      </p:sp>
      <p:sp>
        <p:nvSpPr>
          <p:cNvPr id="3" name="Content Placeholder 2"/>
          <p:cNvSpPr>
            <a:spLocks noGrp="1"/>
          </p:cNvSpPr>
          <p:nvPr>
            <p:ph idx="1"/>
          </p:nvPr>
        </p:nvSpPr>
        <p:spPr>
          <a:xfrm>
            <a:off x="693973" y="1251179"/>
            <a:ext cx="10287610" cy="2276475"/>
          </a:xfrm>
        </p:spPr>
        <p:txBody>
          <a:bodyPr>
            <a:normAutofit fontScale="77500" lnSpcReduction="20000"/>
          </a:bodyPr>
          <a:lstStyle/>
          <a:p>
            <a:r>
              <a:rPr lang="en-US" dirty="0"/>
              <a:t>A forest fire affects cedar and oak trees which are used to produce wooden barrels. These barrels are also used in the production of expensive wine. What happens to the equilibrium in the market for expensive wine? What is the effect on the market for beer?</a:t>
            </a:r>
          </a:p>
          <a:p>
            <a:r>
              <a:rPr lang="en-US" dirty="0">
                <a:solidFill>
                  <a:srgbClr val="FF0000"/>
                </a:solidFill>
              </a:rPr>
              <a:t>↓Supply oak wood → ↓Supply oak barrels → ↓Supply expensive wine → New Equilibrium: (↑Price wine, ↓ Quantity wine)</a:t>
            </a:r>
          </a:p>
          <a:p>
            <a:r>
              <a:rPr lang="en-US" dirty="0">
                <a:solidFill>
                  <a:srgbClr val="FF0000"/>
                </a:solidFill>
              </a:rPr>
              <a:t>Because wine is a substitute for beer,</a:t>
            </a:r>
          </a:p>
          <a:p>
            <a:pPr lvl="1"/>
            <a:r>
              <a:rPr lang="en-US" dirty="0">
                <a:solidFill>
                  <a:srgbClr val="FF0000"/>
                </a:solidFill>
              </a:rPr>
              <a:t>↑Price wine → ↑Demand for beer → New Equilibrium : (↑Price beer, ↑ Quantity beer)</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084020" y="156949"/>
            <a:ext cx="1507517" cy="934105"/>
          </a:xfrm>
          <a:prstGeom prst="rect">
            <a:avLst/>
          </a:prstGeom>
        </p:spPr>
      </p:pic>
      <p:pic>
        <p:nvPicPr>
          <p:cNvPr id="5" name="Picture 4"/>
          <p:cNvPicPr>
            <a:picLocks noChangeAspect="1"/>
          </p:cNvPicPr>
          <p:nvPr/>
        </p:nvPicPr>
        <p:blipFill>
          <a:blip r:embed="rId3"/>
          <a:stretch>
            <a:fillRect/>
          </a:stretch>
        </p:blipFill>
        <p:spPr>
          <a:xfrm>
            <a:off x="2698686" y="100378"/>
            <a:ext cx="1510440" cy="1080804"/>
          </a:xfrm>
          <a:prstGeom prst="rect">
            <a:avLst/>
          </a:prstGeom>
        </p:spPr>
      </p:pic>
      <p:pic>
        <p:nvPicPr>
          <p:cNvPr id="6" name="Picture 5"/>
          <p:cNvPicPr>
            <a:picLocks noChangeAspect="1"/>
          </p:cNvPicPr>
          <p:nvPr/>
        </p:nvPicPr>
        <p:blipFill>
          <a:blip r:embed="rId4"/>
          <a:stretch>
            <a:fillRect/>
          </a:stretch>
        </p:blipFill>
        <p:spPr>
          <a:xfrm>
            <a:off x="7465206" y="156949"/>
            <a:ext cx="1275483" cy="1094230"/>
          </a:xfrm>
          <a:prstGeom prst="rect">
            <a:avLst/>
          </a:prstGeom>
        </p:spPr>
      </p:pic>
      <p:pic>
        <p:nvPicPr>
          <p:cNvPr id="7" name="Picture 6"/>
          <p:cNvPicPr>
            <a:picLocks noChangeAspect="1"/>
          </p:cNvPicPr>
          <p:nvPr/>
        </p:nvPicPr>
        <p:blipFill>
          <a:blip r:embed="rId5"/>
          <a:stretch>
            <a:fillRect/>
          </a:stretch>
        </p:blipFill>
        <p:spPr>
          <a:xfrm>
            <a:off x="9639704" y="186114"/>
            <a:ext cx="1047238" cy="1020386"/>
          </a:xfrm>
          <a:prstGeom prst="rect">
            <a:avLst/>
          </a:prstGeom>
        </p:spPr>
      </p:pic>
      <p:pic>
        <p:nvPicPr>
          <p:cNvPr id="4098" name="Picture 2" descr="Lecture 8 N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8134" y="3911600"/>
            <a:ext cx="3381374" cy="26807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982005" y="3733800"/>
            <a:ext cx="3745074" cy="2858582"/>
          </a:xfrm>
          <a:prstGeom prst="rect">
            <a:avLst/>
          </a:prstGeom>
        </p:spPr>
      </p:pic>
      <p:sp>
        <p:nvSpPr>
          <p:cNvPr id="8" name="TextBox 7"/>
          <p:cNvSpPr txBox="1"/>
          <p:nvPr/>
        </p:nvSpPr>
        <p:spPr>
          <a:xfrm>
            <a:off x="9550400" y="3251200"/>
            <a:ext cx="2222500" cy="1754326"/>
          </a:xfrm>
          <a:prstGeom prst="rect">
            <a:avLst/>
          </a:prstGeom>
          <a:solidFill>
            <a:schemeClr val="bg1">
              <a:lumMod val="85000"/>
            </a:schemeClr>
          </a:solidFill>
        </p:spPr>
        <p:txBody>
          <a:bodyPr wrap="square" rtlCol="0">
            <a:spAutoFit/>
          </a:bodyPr>
          <a:lstStyle/>
          <a:p>
            <a:r>
              <a:rPr lang="en-US" dirty="0">
                <a:solidFill>
                  <a:schemeClr val="tx1">
                    <a:lumMod val="95000"/>
                    <a:lumOff val="5000"/>
                  </a:schemeClr>
                </a:solidFill>
              </a:rPr>
              <a:t>Note: We have looked at 4 markets in this question. At each step, think about the effect on the next market.</a:t>
            </a:r>
          </a:p>
        </p:txBody>
      </p:sp>
      <p:sp>
        <p:nvSpPr>
          <p:cNvPr id="9" name="TextBox 8"/>
          <p:cNvSpPr txBox="1"/>
          <p:nvPr/>
        </p:nvSpPr>
        <p:spPr>
          <a:xfrm>
            <a:off x="2258160" y="3749628"/>
            <a:ext cx="1961322" cy="369332"/>
          </a:xfrm>
          <a:prstGeom prst="rect">
            <a:avLst/>
          </a:prstGeom>
          <a:solidFill>
            <a:schemeClr val="bg1"/>
          </a:solidFill>
        </p:spPr>
        <p:txBody>
          <a:bodyPr wrap="square" rtlCol="0">
            <a:spAutoFit/>
          </a:bodyPr>
          <a:lstStyle/>
          <a:p>
            <a:r>
              <a:rPr lang="en-US" dirty="0"/>
              <a:t>Market for Wine</a:t>
            </a:r>
          </a:p>
        </p:txBody>
      </p:sp>
      <p:sp>
        <p:nvSpPr>
          <p:cNvPr id="12" name="TextBox 11"/>
          <p:cNvSpPr txBox="1"/>
          <p:nvPr/>
        </p:nvSpPr>
        <p:spPr>
          <a:xfrm>
            <a:off x="6873881" y="3782526"/>
            <a:ext cx="1961322" cy="369332"/>
          </a:xfrm>
          <a:prstGeom prst="rect">
            <a:avLst/>
          </a:prstGeom>
          <a:solidFill>
            <a:schemeClr val="bg1"/>
          </a:solidFill>
        </p:spPr>
        <p:txBody>
          <a:bodyPr wrap="square" rtlCol="0">
            <a:spAutoFit/>
          </a:bodyPr>
          <a:lstStyle/>
          <a:p>
            <a:r>
              <a:rPr lang="en-US" dirty="0"/>
              <a:t>Market for Beer</a:t>
            </a:r>
          </a:p>
        </p:txBody>
      </p:sp>
      <p:sp>
        <p:nvSpPr>
          <p:cNvPr id="11" name="Right Arrow 10"/>
          <p:cNvSpPr/>
          <p:nvPr/>
        </p:nvSpPr>
        <p:spPr>
          <a:xfrm>
            <a:off x="4651513" y="4691270"/>
            <a:ext cx="1186265" cy="560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3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Questions – Multiple Markets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hlinkClick r:id="rId2" action="ppaction://hlinksldjump"/>
              </a:rPr>
              <a:t>1. </a:t>
            </a:r>
            <a:r>
              <a:rPr lang="en-US" dirty="0"/>
              <a:t>The government gives a subsidy to producers of steel. Effect on the car industry?</a:t>
            </a:r>
          </a:p>
          <a:p>
            <a:pPr marL="0" indent="0">
              <a:buNone/>
            </a:pPr>
            <a:endParaRPr lang="en-US" dirty="0"/>
          </a:p>
          <a:p>
            <a:pPr marL="0" indent="0">
              <a:buNone/>
            </a:pPr>
            <a:r>
              <a:rPr lang="en-US" dirty="0">
                <a:hlinkClick r:id="rId3" action="ppaction://hlinksldjump"/>
              </a:rPr>
              <a:t>2</a:t>
            </a:r>
            <a:r>
              <a:rPr lang="en-US" dirty="0"/>
              <a:t> A study shows the benefits of red wine. Effect on the beer market?</a:t>
            </a:r>
          </a:p>
          <a:p>
            <a:pPr marL="0" indent="0">
              <a:buNone/>
            </a:pPr>
            <a:endParaRPr lang="en-US" dirty="0"/>
          </a:p>
          <a:p>
            <a:pPr marL="0" indent="0">
              <a:buNone/>
            </a:pPr>
            <a:r>
              <a:rPr lang="en-US" dirty="0">
                <a:hlinkClick r:id="rId4" action="ppaction://hlinksldjump"/>
              </a:rPr>
              <a:t>3</a:t>
            </a:r>
            <a:r>
              <a:rPr lang="en-US" dirty="0"/>
              <a:t> A global pandemic makes it harder for people to attend movie theatres and live shows. Effect on the market for home video streaming services? </a:t>
            </a:r>
          </a:p>
          <a:p>
            <a:pPr marL="0" indent="0">
              <a:buNone/>
            </a:pPr>
            <a:endParaRPr lang="en-US" dirty="0"/>
          </a:p>
          <a:p>
            <a:pPr marL="0" indent="0">
              <a:buNone/>
            </a:pPr>
            <a:r>
              <a:rPr lang="en-US" dirty="0">
                <a:hlinkClick r:id="rId5" action="ppaction://hlinksldjump"/>
              </a:rPr>
              <a:t>4 </a:t>
            </a:r>
            <a:r>
              <a:rPr lang="en-US" dirty="0"/>
              <a:t>A shortage of computer chips makes laptops more expensive. Effect on the market for Microsoft Windows software?</a:t>
            </a:r>
          </a:p>
          <a:p>
            <a:pPr marL="0" indent="0">
              <a:buNone/>
            </a:pPr>
            <a:endParaRPr lang="en-US" dirty="0"/>
          </a:p>
          <a:p>
            <a:pPr marL="0" indent="0">
              <a:buNone/>
            </a:pPr>
            <a:r>
              <a:rPr lang="en-US" dirty="0">
                <a:hlinkClick r:id="rId6" action="ppaction://hlinksldjump"/>
              </a:rPr>
              <a:t>5 </a:t>
            </a:r>
            <a:r>
              <a:rPr lang="en-US" dirty="0"/>
              <a:t>The airline industry sees an increase in ticket sales. Effect on production of plastic goods such as kid’s toys?</a:t>
            </a:r>
          </a:p>
        </p:txBody>
      </p:sp>
    </p:spTree>
    <p:extLst>
      <p:ext uri="{BB962C8B-B14F-4D97-AF65-F5344CB8AC3E}">
        <p14:creationId xmlns:p14="http://schemas.microsoft.com/office/powerpoint/2010/main" val="201316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87" y="-81089"/>
            <a:ext cx="10515600" cy="1325563"/>
          </a:xfrm>
        </p:spPr>
        <p:txBody>
          <a:bodyPr/>
          <a:lstStyle/>
          <a:p>
            <a:r>
              <a:rPr lang="en-US" dirty="0"/>
              <a:t>Question 1</a:t>
            </a:r>
          </a:p>
        </p:txBody>
      </p:sp>
      <p:sp>
        <p:nvSpPr>
          <p:cNvPr id="3" name="Content Placeholder 2"/>
          <p:cNvSpPr>
            <a:spLocks noGrp="1"/>
          </p:cNvSpPr>
          <p:nvPr>
            <p:ph idx="1"/>
          </p:nvPr>
        </p:nvSpPr>
        <p:spPr>
          <a:xfrm>
            <a:off x="838200" y="4340913"/>
            <a:ext cx="4930588" cy="1836050"/>
          </a:xfrm>
        </p:spPr>
        <p:txBody>
          <a:bodyPr/>
          <a:lstStyle/>
          <a:p>
            <a:r>
              <a:rPr lang="en-US" dirty="0">
                <a:solidFill>
                  <a:srgbClr val="FF0000"/>
                </a:solidFill>
              </a:rPr>
              <a:t>Increase in supply in steel market</a:t>
            </a:r>
          </a:p>
        </p:txBody>
      </p:sp>
      <p:sp>
        <p:nvSpPr>
          <p:cNvPr id="8" name="TextBox 7"/>
          <p:cNvSpPr txBox="1"/>
          <p:nvPr/>
        </p:nvSpPr>
        <p:spPr>
          <a:xfrm>
            <a:off x="3980329" y="6386968"/>
            <a:ext cx="3348317" cy="369332"/>
          </a:xfrm>
          <a:prstGeom prst="rect">
            <a:avLst/>
          </a:prstGeom>
          <a:noFill/>
        </p:spPr>
        <p:txBody>
          <a:bodyPr wrap="square" rtlCol="0">
            <a:spAutoFit/>
          </a:bodyPr>
          <a:lstStyle/>
          <a:p>
            <a:r>
              <a:rPr lang="en-US" dirty="0">
                <a:hlinkClick r:id="rId2" action="ppaction://hlinksldjump"/>
              </a:rPr>
              <a:t>Question Home</a:t>
            </a:r>
            <a:endParaRPr lang="en-US" dirty="0"/>
          </a:p>
        </p:txBody>
      </p:sp>
      <p:sp>
        <p:nvSpPr>
          <p:cNvPr id="9" name="TextBox 8"/>
          <p:cNvSpPr txBox="1"/>
          <p:nvPr/>
        </p:nvSpPr>
        <p:spPr>
          <a:xfrm>
            <a:off x="5654487" y="6181552"/>
            <a:ext cx="1262743" cy="400110"/>
          </a:xfrm>
          <a:prstGeom prst="rect">
            <a:avLst/>
          </a:prstGeom>
          <a:noFill/>
        </p:spPr>
        <p:txBody>
          <a:bodyPr wrap="square" rtlCol="0">
            <a:spAutoFit/>
          </a:bodyPr>
          <a:lstStyle/>
          <a:p>
            <a:r>
              <a:rPr lang="en-US" sz="2000" dirty="0">
                <a:solidFill>
                  <a:srgbClr val="FF0000"/>
                </a:solidFill>
              </a:rPr>
              <a:t>increasing</a:t>
            </a:r>
          </a:p>
        </p:txBody>
      </p:sp>
      <p:pic>
        <p:nvPicPr>
          <p:cNvPr id="5" name="Picture 4"/>
          <p:cNvPicPr>
            <a:picLocks noChangeAspect="1"/>
          </p:cNvPicPr>
          <p:nvPr/>
        </p:nvPicPr>
        <p:blipFill>
          <a:blip r:embed="rId3"/>
          <a:stretch>
            <a:fillRect/>
          </a:stretch>
        </p:blipFill>
        <p:spPr>
          <a:xfrm>
            <a:off x="396687" y="15600"/>
            <a:ext cx="11261913" cy="4119897"/>
          </a:xfrm>
          <a:prstGeom prst="rect">
            <a:avLst/>
          </a:prstGeom>
        </p:spPr>
      </p:pic>
      <p:sp>
        <p:nvSpPr>
          <p:cNvPr id="10" name="Content Placeholder 2"/>
          <p:cNvSpPr txBox="1">
            <a:spLocks/>
          </p:cNvSpPr>
          <p:nvPr/>
        </p:nvSpPr>
        <p:spPr>
          <a:xfrm>
            <a:off x="6285858" y="4340913"/>
            <a:ext cx="4930588" cy="1836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Causes Increase in supply in car market</a:t>
            </a:r>
          </a:p>
          <a:p>
            <a:r>
              <a:rPr lang="en-US" dirty="0">
                <a:solidFill>
                  <a:srgbClr val="FF0000"/>
                </a:solidFill>
              </a:rPr>
              <a:t>↑Quantity ↓Price</a:t>
            </a:r>
          </a:p>
        </p:txBody>
      </p:sp>
    </p:spTree>
    <p:extLst>
      <p:ext uri="{BB962C8B-B14F-4D97-AF65-F5344CB8AC3E}">
        <p14:creationId xmlns:p14="http://schemas.microsoft.com/office/powerpoint/2010/main" val="5922106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838200" y="4590082"/>
            <a:ext cx="4661647" cy="1835854"/>
          </a:xfrm>
        </p:spPr>
        <p:txBody>
          <a:bodyPr/>
          <a:lstStyle/>
          <a:p>
            <a:r>
              <a:rPr lang="en-US" dirty="0">
                <a:solidFill>
                  <a:srgbClr val="FF0000"/>
                </a:solidFill>
              </a:rPr>
              <a:t>Increase in demand for wine</a:t>
            </a:r>
          </a:p>
        </p:txBody>
      </p:sp>
      <p:pic>
        <p:nvPicPr>
          <p:cNvPr id="5" name="Picture 4"/>
          <p:cNvPicPr>
            <a:picLocks noChangeAspect="1"/>
          </p:cNvPicPr>
          <p:nvPr/>
        </p:nvPicPr>
        <p:blipFill>
          <a:blip r:embed="rId2"/>
          <a:stretch>
            <a:fillRect/>
          </a:stretch>
        </p:blipFill>
        <p:spPr>
          <a:xfrm>
            <a:off x="838200" y="188259"/>
            <a:ext cx="9955616" cy="4152850"/>
          </a:xfrm>
          <a:prstGeom prst="rect">
            <a:avLst/>
          </a:prstGeom>
        </p:spPr>
      </p:pic>
      <p:sp>
        <p:nvSpPr>
          <p:cNvPr id="7" name="Content Placeholder 2"/>
          <p:cNvSpPr txBox="1">
            <a:spLocks/>
          </p:cNvSpPr>
          <p:nvPr/>
        </p:nvSpPr>
        <p:spPr>
          <a:xfrm>
            <a:off x="6095999" y="4465595"/>
            <a:ext cx="4661647" cy="1835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Causes a decrease in the demand for beer (which is a substitute)</a:t>
            </a:r>
          </a:p>
        </p:txBody>
      </p:sp>
      <p:sp>
        <p:nvSpPr>
          <p:cNvPr id="8" name="TextBox 7"/>
          <p:cNvSpPr txBox="1"/>
          <p:nvPr/>
        </p:nvSpPr>
        <p:spPr>
          <a:xfrm>
            <a:off x="3980329" y="6386968"/>
            <a:ext cx="3348317" cy="369332"/>
          </a:xfrm>
          <a:prstGeom prst="rect">
            <a:avLst/>
          </a:prstGeom>
          <a:noFill/>
        </p:spPr>
        <p:txBody>
          <a:bodyPr wrap="square" rtlCol="0">
            <a:spAutoFit/>
          </a:bodyPr>
          <a:lstStyle/>
          <a:p>
            <a:r>
              <a:rPr lang="en-US" dirty="0">
                <a:hlinkClick r:id="rId3" action="ppaction://hlinksldjump"/>
              </a:rPr>
              <a:t>Question Home</a:t>
            </a:r>
            <a:endParaRPr lang="en-US" dirty="0"/>
          </a:p>
        </p:txBody>
      </p:sp>
    </p:spTree>
    <p:extLst>
      <p:ext uri="{BB962C8B-B14F-4D97-AF65-F5344CB8AC3E}">
        <p14:creationId xmlns:p14="http://schemas.microsoft.com/office/powerpoint/2010/main" val="181257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Draw a demand curve for a good such as taxi rides in Beijing. (Don’t worry too much about the exact shape of the curve.)</a:t>
            </a:r>
          </a:p>
        </p:txBody>
      </p:sp>
      <p:pic>
        <p:nvPicPr>
          <p:cNvPr id="5" name="Picture 4"/>
          <p:cNvPicPr>
            <a:picLocks noChangeAspect="1"/>
          </p:cNvPicPr>
          <p:nvPr/>
        </p:nvPicPr>
        <p:blipFill>
          <a:blip r:embed="rId2"/>
          <a:stretch>
            <a:fillRect/>
          </a:stretch>
        </p:blipFill>
        <p:spPr>
          <a:xfrm>
            <a:off x="3805517" y="3088521"/>
            <a:ext cx="4294509" cy="3420466"/>
          </a:xfrm>
          <a:prstGeom prst="rect">
            <a:avLst/>
          </a:prstGeom>
        </p:spPr>
      </p:pic>
      <p:sp>
        <p:nvSpPr>
          <p:cNvPr id="6" name="TextBox 5"/>
          <p:cNvSpPr txBox="1"/>
          <p:nvPr/>
        </p:nvSpPr>
        <p:spPr>
          <a:xfrm>
            <a:off x="6952130" y="5611314"/>
            <a:ext cx="443752" cy="461665"/>
          </a:xfrm>
          <a:prstGeom prst="rect">
            <a:avLst/>
          </a:prstGeom>
          <a:solidFill>
            <a:schemeClr val="bg1"/>
          </a:solidFill>
        </p:spPr>
        <p:txBody>
          <a:bodyPr wrap="square" rtlCol="0">
            <a:spAutoFit/>
          </a:bodyPr>
          <a:lstStyle/>
          <a:p>
            <a:r>
              <a:rPr lang="en-US" sz="2400" dirty="0"/>
              <a:t>D</a:t>
            </a:r>
            <a:endParaRPr lang="en-US" dirty="0"/>
          </a:p>
        </p:txBody>
      </p:sp>
      <p:pic>
        <p:nvPicPr>
          <p:cNvPr id="7" name="Picture 6"/>
          <p:cNvPicPr>
            <a:picLocks noChangeAspect="1"/>
          </p:cNvPicPr>
          <p:nvPr/>
        </p:nvPicPr>
        <p:blipFill>
          <a:blip r:embed="rId3"/>
          <a:stretch>
            <a:fillRect/>
          </a:stretch>
        </p:blipFill>
        <p:spPr>
          <a:xfrm>
            <a:off x="6642846" y="5074474"/>
            <a:ext cx="1223681" cy="536921"/>
          </a:xfrm>
          <a:prstGeom prst="rect">
            <a:avLst/>
          </a:prstGeom>
        </p:spPr>
      </p:pic>
      <p:pic>
        <p:nvPicPr>
          <p:cNvPr id="8" name="Picture 7"/>
          <p:cNvPicPr>
            <a:picLocks noChangeAspect="1"/>
          </p:cNvPicPr>
          <p:nvPr/>
        </p:nvPicPr>
        <p:blipFill>
          <a:blip r:embed="rId3"/>
          <a:stretch>
            <a:fillRect/>
          </a:stretch>
        </p:blipFill>
        <p:spPr>
          <a:xfrm>
            <a:off x="6642846" y="5190000"/>
            <a:ext cx="1223681" cy="536921"/>
          </a:xfrm>
          <a:prstGeom prst="rect">
            <a:avLst/>
          </a:prstGeom>
        </p:spPr>
      </p:pic>
    </p:spTree>
    <p:extLst>
      <p:ext uri="{BB962C8B-B14F-4D97-AF65-F5344CB8AC3E}">
        <p14:creationId xmlns:p14="http://schemas.microsoft.com/office/powerpoint/2010/main" val="29955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838200" y="4821305"/>
            <a:ext cx="5038165" cy="1623429"/>
          </a:xfrm>
        </p:spPr>
        <p:txBody>
          <a:bodyPr/>
          <a:lstStyle/>
          <a:p>
            <a:r>
              <a:rPr lang="en-US" dirty="0">
                <a:solidFill>
                  <a:srgbClr val="FF0000"/>
                </a:solidFill>
              </a:rPr>
              <a:t>The market for live shows decreases</a:t>
            </a:r>
          </a:p>
        </p:txBody>
      </p:sp>
      <p:pic>
        <p:nvPicPr>
          <p:cNvPr id="6" name="Picture 5"/>
          <p:cNvPicPr>
            <a:picLocks noChangeAspect="1"/>
          </p:cNvPicPr>
          <p:nvPr/>
        </p:nvPicPr>
        <p:blipFill>
          <a:blip r:embed="rId2"/>
          <a:stretch>
            <a:fillRect/>
          </a:stretch>
        </p:blipFill>
        <p:spPr>
          <a:xfrm>
            <a:off x="302126" y="33629"/>
            <a:ext cx="11148478" cy="4821306"/>
          </a:xfrm>
          <a:prstGeom prst="rect">
            <a:avLst/>
          </a:prstGeom>
        </p:spPr>
      </p:pic>
      <p:sp>
        <p:nvSpPr>
          <p:cNvPr id="7" name="Content Placeholder 2"/>
          <p:cNvSpPr txBox="1">
            <a:spLocks/>
          </p:cNvSpPr>
          <p:nvPr/>
        </p:nvSpPr>
        <p:spPr>
          <a:xfrm>
            <a:off x="6294090" y="4637528"/>
            <a:ext cx="5038165" cy="1623429"/>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Which causes an increase in Home streaming (</a:t>
            </a:r>
            <a:r>
              <a:rPr lang="en-US" dirty="0" err="1">
                <a:solidFill>
                  <a:srgbClr val="FF0000"/>
                </a:solidFill>
              </a:rPr>
              <a:t>iQiyi</a:t>
            </a:r>
            <a:r>
              <a:rPr lang="en-US" dirty="0">
                <a:solidFill>
                  <a:srgbClr val="FF0000"/>
                </a:solidFill>
              </a:rPr>
              <a:t>) (a substitute)</a:t>
            </a:r>
          </a:p>
        </p:txBody>
      </p:sp>
      <p:sp>
        <p:nvSpPr>
          <p:cNvPr id="9" name="TextBox 8"/>
          <p:cNvSpPr txBox="1"/>
          <p:nvPr/>
        </p:nvSpPr>
        <p:spPr>
          <a:xfrm>
            <a:off x="3980329" y="6386968"/>
            <a:ext cx="3348317" cy="369332"/>
          </a:xfrm>
          <a:prstGeom prst="rect">
            <a:avLst/>
          </a:prstGeom>
          <a:noFill/>
        </p:spPr>
        <p:txBody>
          <a:bodyPr wrap="square" rtlCol="0">
            <a:spAutoFit/>
          </a:bodyPr>
          <a:lstStyle/>
          <a:p>
            <a:r>
              <a:rPr lang="en-US" dirty="0">
                <a:hlinkClick r:id="rId3" action="ppaction://hlinksldjump"/>
              </a:rPr>
              <a:t>Question Home</a:t>
            </a:r>
            <a:endParaRPr lang="en-US" dirty="0"/>
          </a:p>
        </p:txBody>
      </p:sp>
    </p:spTree>
    <p:extLst>
      <p:ext uri="{BB962C8B-B14F-4D97-AF65-F5344CB8AC3E}">
        <p14:creationId xmlns:p14="http://schemas.microsoft.com/office/powerpoint/2010/main" val="23188532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838200" y="4115823"/>
            <a:ext cx="5011271" cy="2204295"/>
          </a:xfrm>
        </p:spPr>
        <p:txBody>
          <a:bodyPr/>
          <a:lstStyle/>
          <a:p>
            <a:r>
              <a:rPr lang="en-US" dirty="0">
                <a:solidFill>
                  <a:srgbClr val="FF0000"/>
                </a:solidFill>
              </a:rPr>
              <a:t>The shortage of chips (which is an input) causes a decrease in supply of laptops</a:t>
            </a:r>
          </a:p>
          <a:p>
            <a:r>
              <a:rPr lang="en-US" dirty="0">
                <a:solidFill>
                  <a:srgbClr val="FF0000"/>
                </a:solidFill>
              </a:rPr>
              <a:t>↓ Quantity ↑ Price</a:t>
            </a:r>
          </a:p>
          <a:p>
            <a:endParaRPr lang="en-US" dirty="0">
              <a:solidFill>
                <a:srgbClr val="FF0000"/>
              </a:solidFill>
            </a:endParaRPr>
          </a:p>
          <a:p>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1480295" y="0"/>
            <a:ext cx="8954623" cy="4063532"/>
          </a:xfrm>
          <a:prstGeom prst="rect">
            <a:avLst/>
          </a:prstGeom>
        </p:spPr>
      </p:pic>
      <p:sp>
        <p:nvSpPr>
          <p:cNvPr id="7" name="Content Placeholder 2"/>
          <p:cNvSpPr txBox="1">
            <a:spLocks/>
          </p:cNvSpPr>
          <p:nvPr/>
        </p:nvSpPr>
        <p:spPr>
          <a:xfrm>
            <a:off x="6096000" y="4063532"/>
            <a:ext cx="5011271" cy="2204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
        <p:nvSpPr>
          <p:cNvPr id="9" name="Content Placeholder 2"/>
          <p:cNvSpPr txBox="1">
            <a:spLocks/>
          </p:cNvSpPr>
          <p:nvPr/>
        </p:nvSpPr>
        <p:spPr>
          <a:xfrm>
            <a:off x="6478120" y="4063531"/>
            <a:ext cx="5011271" cy="2204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Because people are buying less laptops, there is less demand for software (a complement)</a:t>
            </a:r>
          </a:p>
          <a:p>
            <a:r>
              <a:rPr lang="en-US" dirty="0">
                <a:solidFill>
                  <a:srgbClr val="FF0000"/>
                </a:solidFill>
              </a:rPr>
              <a:t>↓ Quantity ↓ Price</a:t>
            </a:r>
          </a:p>
          <a:p>
            <a:endParaRPr lang="en-US" dirty="0">
              <a:solidFill>
                <a:srgbClr val="FF0000"/>
              </a:solidFill>
            </a:endParaRPr>
          </a:p>
          <a:p>
            <a:endParaRPr lang="en-US" dirty="0">
              <a:solidFill>
                <a:srgbClr val="FF0000"/>
              </a:solidFill>
            </a:endParaRPr>
          </a:p>
        </p:txBody>
      </p:sp>
      <p:sp>
        <p:nvSpPr>
          <p:cNvPr id="8" name="TextBox 7"/>
          <p:cNvSpPr txBox="1"/>
          <p:nvPr/>
        </p:nvSpPr>
        <p:spPr>
          <a:xfrm>
            <a:off x="3980329" y="6386968"/>
            <a:ext cx="3348317" cy="369332"/>
          </a:xfrm>
          <a:prstGeom prst="rect">
            <a:avLst/>
          </a:prstGeom>
          <a:noFill/>
        </p:spPr>
        <p:txBody>
          <a:bodyPr wrap="square" rtlCol="0">
            <a:spAutoFit/>
          </a:bodyPr>
          <a:lstStyle/>
          <a:p>
            <a:r>
              <a:rPr lang="en-US" dirty="0">
                <a:hlinkClick r:id="rId3" action="ppaction://hlinksldjump"/>
              </a:rPr>
              <a:t>Question Home</a:t>
            </a:r>
            <a:endParaRPr lang="en-US" dirty="0"/>
          </a:p>
        </p:txBody>
      </p:sp>
    </p:spTree>
    <p:extLst>
      <p:ext uri="{BB962C8B-B14F-4D97-AF65-F5344CB8AC3E}">
        <p14:creationId xmlns:p14="http://schemas.microsoft.com/office/powerpoint/2010/main" val="8219563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325502" y="3697941"/>
            <a:ext cx="3627933" cy="2479022"/>
          </a:xfrm>
        </p:spPr>
        <p:txBody>
          <a:bodyPr/>
          <a:lstStyle/>
          <a:p>
            <a:r>
              <a:rPr lang="en-US" dirty="0">
                <a:solidFill>
                  <a:srgbClr val="FF0000"/>
                </a:solidFill>
              </a:rPr>
              <a:t>Demand for flights has increased</a:t>
            </a:r>
          </a:p>
        </p:txBody>
      </p:sp>
      <p:pic>
        <p:nvPicPr>
          <p:cNvPr id="6" name="Picture 5"/>
          <p:cNvPicPr>
            <a:picLocks noChangeAspect="1"/>
          </p:cNvPicPr>
          <p:nvPr/>
        </p:nvPicPr>
        <p:blipFill>
          <a:blip r:embed="rId2"/>
          <a:stretch>
            <a:fillRect/>
          </a:stretch>
        </p:blipFill>
        <p:spPr>
          <a:xfrm>
            <a:off x="325501" y="125335"/>
            <a:ext cx="11708010" cy="3465029"/>
          </a:xfrm>
          <a:prstGeom prst="rect">
            <a:avLst/>
          </a:prstGeom>
        </p:spPr>
      </p:pic>
      <p:sp>
        <p:nvSpPr>
          <p:cNvPr id="7" name="Content Placeholder 2"/>
          <p:cNvSpPr txBox="1">
            <a:spLocks/>
          </p:cNvSpPr>
          <p:nvPr/>
        </p:nvSpPr>
        <p:spPr>
          <a:xfrm>
            <a:off x="4365539" y="3711621"/>
            <a:ext cx="3627933" cy="2479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Jet Fuel is an input for flights and so demand for jet fuel will increase </a:t>
            </a:r>
          </a:p>
          <a:p>
            <a:r>
              <a:rPr lang="en-US" dirty="0">
                <a:solidFill>
                  <a:srgbClr val="FF0000"/>
                </a:solidFill>
              </a:rPr>
              <a:t>↑Quantity</a:t>
            </a:r>
          </a:p>
        </p:txBody>
      </p:sp>
      <p:sp>
        <p:nvSpPr>
          <p:cNvPr id="8" name="Content Placeholder 2"/>
          <p:cNvSpPr txBox="1">
            <a:spLocks/>
          </p:cNvSpPr>
          <p:nvPr/>
        </p:nvSpPr>
        <p:spPr>
          <a:xfrm>
            <a:off x="8269668" y="3590364"/>
            <a:ext cx="3627933" cy="247902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Oil is used for jet fuel</a:t>
            </a:r>
          </a:p>
          <a:p>
            <a:r>
              <a:rPr lang="en-US" dirty="0">
                <a:solidFill>
                  <a:srgbClr val="FF0000"/>
                </a:solidFill>
              </a:rPr>
              <a:t>Oil is also used for plastic toys</a:t>
            </a:r>
          </a:p>
          <a:p>
            <a:r>
              <a:rPr lang="en-US" dirty="0">
                <a:solidFill>
                  <a:srgbClr val="FF0000"/>
                </a:solidFill>
              </a:rPr>
              <a:t>Because more oil is used to make jet fuel, less plastic toys will be made (substitutes of production)</a:t>
            </a:r>
          </a:p>
          <a:p>
            <a:r>
              <a:rPr lang="en-US" dirty="0">
                <a:solidFill>
                  <a:srgbClr val="FF0000"/>
                </a:solidFill>
              </a:rPr>
              <a:t>↓ Quantity ↑ Price</a:t>
            </a:r>
          </a:p>
          <a:p>
            <a:endParaRPr lang="en-US" dirty="0"/>
          </a:p>
          <a:p>
            <a:endParaRPr lang="en-US" dirty="0"/>
          </a:p>
        </p:txBody>
      </p:sp>
      <p:sp>
        <p:nvSpPr>
          <p:cNvPr id="9" name="TextBox 8"/>
          <p:cNvSpPr txBox="1"/>
          <p:nvPr/>
        </p:nvSpPr>
        <p:spPr>
          <a:xfrm>
            <a:off x="3980329" y="6386968"/>
            <a:ext cx="3348317" cy="369332"/>
          </a:xfrm>
          <a:prstGeom prst="rect">
            <a:avLst/>
          </a:prstGeom>
          <a:noFill/>
        </p:spPr>
        <p:txBody>
          <a:bodyPr wrap="square" rtlCol="0">
            <a:spAutoFit/>
          </a:bodyPr>
          <a:lstStyle/>
          <a:p>
            <a:r>
              <a:rPr lang="en-US" dirty="0">
                <a:hlinkClick r:id="rId3" action="ppaction://hlinksldjump"/>
              </a:rPr>
              <a:t>Question Home</a:t>
            </a:r>
            <a:endParaRPr lang="en-US" dirty="0"/>
          </a:p>
        </p:txBody>
      </p:sp>
    </p:spTree>
    <p:extLst>
      <p:ext uri="{BB962C8B-B14F-4D97-AF65-F5344CB8AC3E}">
        <p14:creationId xmlns:p14="http://schemas.microsoft.com/office/powerpoint/2010/main" val="271570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Demand </a:t>
            </a:r>
            <a:r>
              <a:rPr lang="en-US"/>
              <a:t>and Utility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9342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743635" cy="979581"/>
          </a:xfrm>
        </p:spPr>
        <p:txBody>
          <a:bodyPr/>
          <a:lstStyle/>
          <a:p>
            <a:r>
              <a:rPr lang="en-US" dirty="0"/>
              <a:t>Utility</a:t>
            </a:r>
          </a:p>
        </p:txBody>
      </p:sp>
      <p:sp>
        <p:nvSpPr>
          <p:cNvPr id="3" name="Content Placeholder 2"/>
          <p:cNvSpPr>
            <a:spLocks noGrp="1"/>
          </p:cNvSpPr>
          <p:nvPr>
            <p:ph idx="1"/>
          </p:nvPr>
        </p:nvSpPr>
        <p:spPr>
          <a:xfrm>
            <a:off x="591671" y="1452282"/>
            <a:ext cx="5930153" cy="4724681"/>
          </a:xfrm>
        </p:spPr>
        <p:txBody>
          <a:bodyPr>
            <a:normAutofit lnSpcReduction="10000"/>
          </a:bodyPr>
          <a:lstStyle/>
          <a:p>
            <a:r>
              <a:rPr lang="en-US" dirty="0"/>
              <a:t>Economics is all about measuring utility. What is utility?</a:t>
            </a:r>
          </a:p>
          <a:p>
            <a:r>
              <a:rPr lang="en-US" dirty="0">
                <a:solidFill>
                  <a:srgbClr val="00B0F0"/>
                </a:solidFill>
              </a:rPr>
              <a:t>Utility</a:t>
            </a:r>
            <a:r>
              <a:rPr lang="en-US" dirty="0"/>
              <a:t> is a fancy term for </a:t>
            </a:r>
            <a:r>
              <a:rPr lang="en-US" dirty="0">
                <a:solidFill>
                  <a:srgbClr val="00B0F0"/>
                </a:solidFill>
              </a:rPr>
              <a:t>benefit/satisfaction</a:t>
            </a:r>
            <a:r>
              <a:rPr lang="en-US" dirty="0"/>
              <a:t> that we receive from an event, product or decision.</a:t>
            </a:r>
          </a:p>
          <a:p>
            <a:r>
              <a:rPr lang="en-US" dirty="0"/>
              <a:t>If something has high utility it means it gives a large amount of benefit.</a:t>
            </a:r>
          </a:p>
          <a:p>
            <a:r>
              <a:rPr lang="en-US" dirty="0"/>
              <a:t>Of course everyone is different, so </a:t>
            </a:r>
            <a:r>
              <a:rPr lang="en-US" dirty="0">
                <a:solidFill>
                  <a:srgbClr val="00B0F0"/>
                </a:solidFill>
              </a:rPr>
              <a:t>some of us get more/less benefit from the same things</a:t>
            </a:r>
            <a:r>
              <a:rPr lang="en-US" dirty="0"/>
              <a:t>!</a:t>
            </a:r>
          </a:p>
          <a:p>
            <a:pPr lvl="1"/>
            <a:r>
              <a:rPr lang="en-US" dirty="0" err="1"/>
              <a:t>Eg</a:t>
            </a:r>
            <a:r>
              <a:rPr lang="en-US" dirty="0"/>
              <a:t>. You may love playing sport or reading but others may not. </a:t>
            </a:r>
          </a:p>
        </p:txBody>
      </p:sp>
      <p:pic>
        <p:nvPicPr>
          <p:cNvPr id="4" name="Picture 3"/>
          <p:cNvPicPr>
            <a:picLocks noChangeAspect="1"/>
          </p:cNvPicPr>
          <p:nvPr/>
        </p:nvPicPr>
        <p:blipFill>
          <a:blip r:embed="rId2"/>
          <a:stretch>
            <a:fillRect/>
          </a:stretch>
        </p:blipFill>
        <p:spPr>
          <a:xfrm>
            <a:off x="6990636" y="365125"/>
            <a:ext cx="4711136" cy="3789392"/>
          </a:xfrm>
          <a:prstGeom prst="rect">
            <a:avLst/>
          </a:prstGeom>
        </p:spPr>
      </p:pic>
      <p:sp>
        <p:nvSpPr>
          <p:cNvPr id="5" name="TextBox 4"/>
          <p:cNvSpPr txBox="1"/>
          <p:nvPr/>
        </p:nvSpPr>
        <p:spPr>
          <a:xfrm>
            <a:off x="6696635" y="4450976"/>
            <a:ext cx="5005137" cy="2215991"/>
          </a:xfrm>
          <a:prstGeom prst="rect">
            <a:avLst/>
          </a:prstGeom>
          <a:solidFill>
            <a:schemeClr val="accent3">
              <a:lumMod val="40000"/>
              <a:lumOff val="60000"/>
            </a:schemeClr>
          </a:solidFill>
        </p:spPr>
        <p:txBody>
          <a:bodyPr wrap="square" rtlCol="0">
            <a:spAutoFit/>
          </a:bodyPr>
          <a:lstStyle/>
          <a:p>
            <a:r>
              <a:rPr lang="en-US" sz="2400" dirty="0"/>
              <a:t>What are some things that give you lots of benefit?</a:t>
            </a:r>
          </a:p>
          <a:p>
            <a:r>
              <a:rPr lang="en-US" dirty="0" err="1"/>
              <a:t>Icecream</a:t>
            </a:r>
            <a:r>
              <a:rPr lang="en-US" dirty="0"/>
              <a:t>, reading a book, watching a movie, laughing with friends, seeing family, getting a good grade in an exam</a:t>
            </a:r>
          </a:p>
          <a:p>
            <a:endParaRPr lang="en-US" dirty="0"/>
          </a:p>
          <a:p>
            <a:endParaRPr lang="en-US" dirty="0"/>
          </a:p>
        </p:txBody>
      </p:sp>
      <p:sp>
        <p:nvSpPr>
          <p:cNvPr id="6" name="TextBox 5"/>
          <p:cNvSpPr txBox="1"/>
          <p:nvPr/>
        </p:nvSpPr>
        <p:spPr>
          <a:xfrm>
            <a:off x="7584639" y="2045440"/>
            <a:ext cx="2232211" cy="584775"/>
          </a:xfrm>
          <a:prstGeom prst="rect">
            <a:avLst/>
          </a:prstGeom>
          <a:noFill/>
        </p:spPr>
        <p:txBody>
          <a:bodyPr wrap="square" rtlCol="0">
            <a:spAutoFit/>
          </a:bodyPr>
          <a:lstStyle/>
          <a:p>
            <a:r>
              <a:rPr lang="en-US" sz="3200" dirty="0"/>
              <a:t>Utility = </a:t>
            </a:r>
          </a:p>
        </p:txBody>
      </p:sp>
    </p:spTree>
    <p:extLst>
      <p:ext uri="{BB962C8B-B14F-4D97-AF65-F5344CB8AC3E}">
        <p14:creationId xmlns:p14="http://schemas.microsoft.com/office/powerpoint/2010/main" val="38405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What is utility?</a:t>
            </a:r>
          </a:p>
          <a:p>
            <a:r>
              <a:rPr lang="en-US" dirty="0">
                <a:solidFill>
                  <a:srgbClr val="FF0000"/>
                </a:solidFill>
              </a:rPr>
              <a:t>It is the benefit/satisfaction that one receives from a decision, product or event.</a:t>
            </a:r>
          </a:p>
        </p:txBody>
      </p:sp>
    </p:spTree>
    <p:extLst>
      <p:ext uri="{BB962C8B-B14F-4D97-AF65-F5344CB8AC3E}">
        <p14:creationId xmlns:p14="http://schemas.microsoft.com/office/powerpoint/2010/main" val="22234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 y="142616"/>
            <a:ext cx="10515600" cy="1037792"/>
          </a:xfrm>
        </p:spPr>
        <p:txBody>
          <a:bodyPr/>
          <a:lstStyle/>
          <a:p>
            <a:r>
              <a:rPr lang="en-US" dirty="0"/>
              <a:t>Willingness to Pay and Utility</a:t>
            </a:r>
          </a:p>
        </p:txBody>
      </p:sp>
      <p:sp>
        <p:nvSpPr>
          <p:cNvPr id="4" name="Content Placeholder 3"/>
          <p:cNvSpPr>
            <a:spLocks noGrp="1"/>
          </p:cNvSpPr>
          <p:nvPr>
            <p:ph idx="1"/>
          </p:nvPr>
        </p:nvSpPr>
        <p:spPr>
          <a:xfrm>
            <a:off x="390699" y="1180409"/>
            <a:ext cx="6018414" cy="4005199"/>
          </a:xfrm>
          <a:prstGeom prst="rect">
            <a:avLst/>
          </a:prstGeom>
        </p:spPr>
        <p:txBody>
          <a:bodyPr wrap="square">
            <a:spAutoFit/>
          </a:bodyPr>
          <a:lstStyle/>
          <a:p>
            <a:r>
              <a:rPr lang="en-US" dirty="0"/>
              <a:t>Willingness to pay is determined by the utility/benefit we receive from the good/service. </a:t>
            </a:r>
          </a:p>
          <a:p>
            <a:r>
              <a:rPr lang="en-US" dirty="0"/>
              <a:t>The </a:t>
            </a:r>
            <a:r>
              <a:rPr lang="en-US" dirty="0">
                <a:solidFill>
                  <a:srgbClr val="00B0F0"/>
                </a:solidFill>
              </a:rPr>
              <a:t>higher the utility </a:t>
            </a:r>
            <a:r>
              <a:rPr lang="en-US" dirty="0"/>
              <a:t>we receive, </a:t>
            </a:r>
            <a:r>
              <a:rPr lang="en-US" dirty="0">
                <a:solidFill>
                  <a:srgbClr val="00B0F0"/>
                </a:solidFill>
              </a:rPr>
              <a:t>the higher our willingness to pay </a:t>
            </a:r>
            <a:r>
              <a:rPr lang="en-US" dirty="0"/>
              <a:t>of something. </a:t>
            </a:r>
          </a:p>
          <a:p>
            <a:pPr lvl="1"/>
            <a:r>
              <a:rPr lang="en-US" dirty="0">
                <a:solidFill>
                  <a:srgbClr val="FF0000"/>
                </a:solidFill>
              </a:rPr>
              <a:t>We</a:t>
            </a:r>
            <a:r>
              <a:rPr lang="en-US" dirty="0"/>
              <a:t> </a:t>
            </a:r>
            <a:r>
              <a:rPr lang="en-US" dirty="0">
                <a:solidFill>
                  <a:srgbClr val="FF0000"/>
                </a:solidFill>
              </a:rPr>
              <a:t>do not want to pay more than the utility we receive</a:t>
            </a:r>
            <a:r>
              <a:rPr lang="en-US" dirty="0"/>
              <a:t>.</a:t>
            </a:r>
          </a:p>
          <a:p>
            <a:pPr lvl="1"/>
            <a:r>
              <a:rPr lang="en-US" dirty="0" err="1"/>
              <a:t>Eg</a:t>
            </a:r>
            <a:r>
              <a:rPr lang="en-US" dirty="0"/>
              <a:t>. If a move ticket gives you $15 of utility, you would only pay $15 or less.</a:t>
            </a:r>
          </a:p>
        </p:txBody>
      </p:sp>
      <p:pic>
        <p:nvPicPr>
          <p:cNvPr id="3" name="Picture 2"/>
          <p:cNvPicPr>
            <a:picLocks noChangeAspect="1"/>
          </p:cNvPicPr>
          <p:nvPr/>
        </p:nvPicPr>
        <p:blipFill>
          <a:blip r:embed="rId2"/>
          <a:stretch>
            <a:fillRect/>
          </a:stretch>
        </p:blipFill>
        <p:spPr>
          <a:xfrm>
            <a:off x="7286658" y="2949287"/>
            <a:ext cx="3747096" cy="1152953"/>
          </a:xfrm>
          <a:prstGeom prst="rect">
            <a:avLst/>
          </a:prstGeom>
        </p:spPr>
      </p:pic>
      <p:pic>
        <p:nvPicPr>
          <p:cNvPr id="5" name="Picture 4"/>
          <p:cNvPicPr>
            <a:picLocks noChangeAspect="1"/>
          </p:cNvPicPr>
          <p:nvPr/>
        </p:nvPicPr>
        <p:blipFill>
          <a:blip r:embed="rId3"/>
          <a:stretch>
            <a:fillRect/>
          </a:stretch>
        </p:blipFill>
        <p:spPr>
          <a:xfrm>
            <a:off x="7286658" y="827450"/>
            <a:ext cx="4000640" cy="2013480"/>
          </a:xfrm>
          <a:prstGeom prst="rect">
            <a:avLst/>
          </a:prstGeom>
        </p:spPr>
      </p:pic>
      <p:sp>
        <p:nvSpPr>
          <p:cNvPr id="6" name="TextBox 5"/>
          <p:cNvSpPr txBox="1"/>
          <p:nvPr/>
        </p:nvSpPr>
        <p:spPr>
          <a:xfrm>
            <a:off x="7139709" y="4331855"/>
            <a:ext cx="4147589" cy="1754326"/>
          </a:xfrm>
          <a:prstGeom prst="rect">
            <a:avLst/>
          </a:prstGeom>
          <a:noFill/>
        </p:spPr>
        <p:txBody>
          <a:bodyPr wrap="square" rtlCol="0">
            <a:spAutoFit/>
          </a:bodyPr>
          <a:lstStyle/>
          <a:p>
            <a:r>
              <a:rPr lang="en-US" dirty="0"/>
              <a:t>If you love something, your utility and willingness to pay is high. </a:t>
            </a:r>
          </a:p>
          <a:p>
            <a:endParaRPr lang="en-US" dirty="0"/>
          </a:p>
          <a:p>
            <a:r>
              <a:rPr lang="en-US" dirty="0"/>
              <a:t>If you hate something, your utility is low or even negative. You may not want to pay any money at all! </a:t>
            </a:r>
          </a:p>
        </p:txBody>
      </p:sp>
      <p:sp>
        <p:nvSpPr>
          <p:cNvPr id="7" name="TextBox 6"/>
          <p:cNvSpPr txBox="1"/>
          <p:nvPr/>
        </p:nvSpPr>
        <p:spPr>
          <a:xfrm>
            <a:off x="517236" y="5421745"/>
            <a:ext cx="5264728"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When you have high utility from a good/service, you will have a higher willingness to pay. </a:t>
            </a:r>
          </a:p>
        </p:txBody>
      </p:sp>
    </p:spTree>
    <p:extLst>
      <p:ext uri="{BB962C8B-B14F-4D97-AF65-F5344CB8AC3E}">
        <p14:creationId xmlns:p14="http://schemas.microsoft.com/office/powerpoint/2010/main" val="134600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your friend loves salty chips but you don’t like salty snacks very much, who has a higher willingness to pay?</a:t>
            </a:r>
          </a:p>
          <a:p>
            <a:r>
              <a:rPr lang="en-US" dirty="0">
                <a:solidFill>
                  <a:srgbClr val="FF0000"/>
                </a:solidFill>
              </a:rPr>
              <a:t>Your friend</a:t>
            </a:r>
          </a:p>
        </p:txBody>
      </p:sp>
    </p:spTree>
    <p:extLst>
      <p:ext uri="{BB962C8B-B14F-4D97-AF65-F5344CB8AC3E}">
        <p14:creationId xmlns:p14="http://schemas.microsoft.com/office/powerpoint/2010/main" val="37503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627418" y="4290494"/>
            <a:ext cx="2763738" cy="1942782"/>
          </a:xfrm>
          <a:prstGeom prst="rect">
            <a:avLst/>
          </a:prstGeom>
        </p:spPr>
      </p:pic>
      <p:sp>
        <p:nvSpPr>
          <p:cNvPr id="5" name="Rectangle 4"/>
          <p:cNvSpPr/>
          <p:nvPr/>
        </p:nvSpPr>
        <p:spPr>
          <a:xfrm>
            <a:off x="309967" y="4107723"/>
            <a:ext cx="4317451" cy="2308324"/>
          </a:xfrm>
          <a:prstGeom prst="rect">
            <a:avLst/>
          </a:prstGeom>
        </p:spPr>
        <p:txBody>
          <a:bodyPr wrap="square">
            <a:spAutoFit/>
          </a:bodyPr>
          <a:lstStyle/>
          <a:p>
            <a:r>
              <a:rPr lang="en-US" dirty="0"/>
              <a:t>Note: </a:t>
            </a:r>
            <a:r>
              <a:rPr lang="en-US" dirty="0">
                <a:solidFill>
                  <a:srgbClr val="00B0F0"/>
                </a:solidFill>
              </a:rPr>
              <a:t>Ineffective demand</a:t>
            </a:r>
            <a:r>
              <a:rPr lang="en-US" dirty="0"/>
              <a:t> is when desire is not backed by the purchasing power (i.e., when the buyer cannot afford to buy the good or service). For example, many consumers might demand a fancy yacht, but do not have the financial means to purchase it. </a:t>
            </a:r>
            <a:r>
              <a:rPr lang="en-US" dirty="0">
                <a:solidFill>
                  <a:srgbClr val="00B0F0"/>
                </a:solidFill>
              </a:rPr>
              <a:t>Effective demand </a:t>
            </a:r>
            <a:r>
              <a:rPr lang="en-US" dirty="0"/>
              <a:t>is where you have the desire and the ability to pay. </a:t>
            </a:r>
          </a:p>
        </p:txBody>
      </p:sp>
    </p:spTree>
    <p:extLst>
      <p:ext uri="{BB962C8B-B14F-4D97-AF65-F5344CB8AC3E}">
        <p14:creationId xmlns:p14="http://schemas.microsoft.com/office/powerpoint/2010/main" val="384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207403"/>
            <a:ext cx="7893424" cy="1159580"/>
          </a:xfrm>
        </p:spPr>
        <p:txBody>
          <a:bodyPr>
            <a:normAutofit fontScale="90000"/>
          </a:bodyPr>
          <a:lstStyle/>
          <a:p>
            <a:r>
              <a:rPr lang="en-US" dirty="0"/>
              <a:t>Left part of the demand curve vs right part of the curve</a:t>
            </a:r>
          </a:p>
        </p:txBody>
      </p:sp>
      <p:sp>
        <p:nvSpPr>
          <p:cNvPr id="3" name="Content Placeholder 2"/>
          <p:cNvSpPr>
            <a:spLocks noGrp="1"/>
          </p:cNvSpPr>
          <p:nvPr>
            <p:ph idx="1"/>
          </p:nvPr>
        </p:nvSpPr>
        <p:spPr>
          <a:xfrm>
            <a:off x="268942" y="1532965"/>
            <a:ext cx="5311588" cy="4643998"/>
          </a:xfrm>
        </p:spPr>
        <p:txBody>
          <a:bodyPr>
            <a:normAutofit fontScale="92500" lnSpcReduction="20000"/>
          </a:bodyPr>
          <a:lstStyle/>
          <a:p>
            <a:r>
              <a:rPr lang="en-US" dirty="0"/>
              <a:t>When we read from the x axis upward, we see that we are measuring the </a:t>
            </a:r>
            <a:r>
              <a:rPr lang="en-US" dirty="0">
                <a:solidFill>
                  <a:srgbClr val="00B0F0"/>
                </a:solidFill>
              </a:rPr>
              <a:t>different utility/willingness to pay </a:t>
            </a:r>
            <a:r>
              <a:rPr lang="en-US" dirty="0"/>
              <a:t>of </a:t>
            </a:r>
            <a:r>
              <a:rPr lang="en-US" dirty="0">
                <a:solidFill>
                  <a:srgbClr val="00B0F0"/>
                </a:solidFill>
              </a:rPr>
              <a:t>different consumers </a:t>
            </a:r>
            <a:r>
              <a:rPr lang="en-US" dirty="0"/>
              <a:t>– demand is simply a utility curve</a:t>
            </a:r>
          </a:p>
          <a:p>
            <a:r>
              <a:rPr lang="en-US" dirty="0"/>
              <a:t>As we start at </a:t>
            </a:r>
            <a:r>
              <a:rPr lang="en-US" dirty="0">
                <a:solidFill>
                  <a:srgbClr val="00B050"/>
                </a:solidFill>
              </a:rPr>
              <a:t>the left </a:t>
            </a:r>
            <a:r>
              <a:rPr lang="en-US" dirty="0"/>
              <a:t>where the demand curve is the highest, this shows </a:t>
            </a:r>
            <a:r>
              <a:rPr lang="en-US" dirty="0">
                <a:solidFill>
                  <a:srgbClr val="00B050"/>
                </a:solidFill>
              </a:rPr>
              <a:t>consumers with the highest utility</a:t>
            </a:r>
            <a:r>
              <a:rPr lang="en-US" dirty="0"/>
              <a:t>. They will pay a higher price.</a:t>
            </a:r>
          </a:p>
          <a:p>
            <a:r>
              <a:rPr lang="en-US" dirty="0"/>
              <a:t>As we move to </a:t>
            </a:r>
            <a:r>
              <a:rPr lang="en-US" dirty="0">
                <a:solidFill>
                  <a:srgbClr val="0070C0"/>
                </a:solidFill>
              </a:rPr>
              <a:t>the right</a:t>
            </a:r>
            <a:r>
              <a:rPr lang="en-US" dirty="0"/>
              <a:t>, each successive unit goes to people who love the product less and less </a:t>
            </a:r>
            <a:r>
              <a:rPr lang="en-US" dirty="0" err="1"/>
              <a:t>ie</a:t>
            </a:r>
            <a:r>
              <a:rPr lang="en-US" dirty="0"/>
              <a:t>. have </a:t>
            </a:r>
            <a:r>
              <a:rPr lang="en-US" dirty="0">
                <a:solidFill>
                  <a:srgbClr val="0070C0"/>
                </a:solidFill>
              </a:rPr>
              <a:t>lower utility</a:t>
            </a:r>
            <a:r>
              <a:rPr lang="en-US" dirty="0"/>
              <a:t>. They will not pay as high a price.</a:t>
            </a:r>
          </a:p>
          <a:p>
            <a:endParaRPr lang="en-US" dirty="0"/>
          </a:p>
        </p:txBody>
      </p:sp>
      <p:sp>
        <p:nvSpPr>
          <p:cNvPr id="5" name="Rectangle 4"/>
          <p:cNvSpPr/>
          <p:nvPr/>
        </p:nvSpPr>
        <p:spPr>
          <a:xfrm>
            <a:off x="8928100" y="207402"/>
            <a:ext cx="3263899" cy="892552"/>
          </a:xfrm>
          <a:prstGeom prst="rect">
            <a:avLst/>
          </a:prstGeom>
        </p:spPr>
        <p:txBody>
          <a:bodyPr wrap="square">
            <a:spAutoFit/>
          </a:bodyPr>
          <a:lstStyle/>
          <a:p>
            <a:r>
              <a:rPr lang="en-US" sz="3200" dirty="0">
                <a:hlinkClick r:id="rId2"/>
              </a:rPr>
              <a:t>Link</a:t>
            </a:r>
            <a:r>
              <a:rPr lang="en-US" sz="3200" dirty="0"/>
              <a:t> – </a:t>
            </a:r>
            <a:r>
              <a:rPr lang="en-US" sz="2000" dirty="0"/>
              <a:t>full explanation of demand</a:t>
            </a:r>
            <a:endParaRPr lang="en-US" sz="1200" dirty="0"/>
          </a:p>
        </p:txBody>
      </p:sp>
      <p:sp>
        <p:nvSpPr>
          <p:cNvPr id="8" name="TextBox 7"/>
          <p:cNvSpPr txBox="1"/>
          <p:nvPr/>
        </p:nvSpPr>
        <p:spPr>
          <a:xfrm>
            <a:off x="5832517" y="5150224"/>
            <a:ext cx="6049219"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Demand is a utility curve. </a:t>
            </a:r>
          </a:p>
          <a:p>
            <a:r>
              <a:rPr lang="en-US" dirty="0">
                <a:solidFill>
                  <a:srgbClr val="FF0000"/>
                </a:solidFill>
              </a:rPr>
              <a:t>Left/top of curve = higher utility</a:t>
            </a:r>
          </a:p>
          <a:p>
            <a:r>
              <a:rPr lang="en-US" dirty="0">
                <a:solidFill>
                  <a:srgbClr val="FF0000"/>
                </a:solidFill>
              </a:rPr>
              <a:t>Right/bottom of curve = lower utility</a:t>
            </a:r>
          </a:p>
        </p:txBody>
      </p:sp>
      <p:pic>
        <p:nvPicPr>
          <p:cNvPr id="6" name="Picture 5"/>
          <p:cNvPicPr>
            <a:picLocks noChangeAspect="1"/>
          </p:cNvPicPr>
          <p:nvPr/>
        </p:nvPicPr>
        <p:blipFill>
          <a:blip r:embed="rId3"/>
          <a:stretch>
            <a:fillRect/>
          </a:stretch>
        </p:blipFill>
        <p:spPr>
          <a:xfrm>
            <a:off x="6366194" y="1277720"/>
            <a:ext cx="4686300" cy="3790732"/>
          </a:xfrm>
          <a:prstGeom prst="rect">
            <a:avLst/>
          </a:prstGeom>
        </p:spPr>
      </p:pic>
      <p:sp>
        <p:nvSpPr>
          <p:cNvPr id="7" name="TextBox 6"/>
          <p:cNvSpPr txBox="1"/>
          <p:nvPr/>
        </p:nvSpPr>
        <p:spPr>
          <a:xfrm>
            <a:off x="5440566" y="3528775"/>
            <a:ext cx="1262650" cy="1200329"/>
          </a:xfrm>
          <a:prstGeom prst="rect">
            <a:avLst/>
          </a:prstGeom>
          <a:noFill/>
        </p:spPr>
        <p:txBody>
          <a:bodyPr wrap="square" rtlCol="0">
            <a:spAutoFit/>
          </a:bodyPr>
          <a:lstStyle/>
          <a:p>
            <a:r>
              <a:rPr lang="en-US" dirty="0"/>
              <a:t>Willingness to pay/Utility curve</a:t>
            </a:r>
          </a:p>
        </p:txBody>
      </p:sp>
      <p:sp>
        <p:nvSpPr>
          <p:cNvPr id="10" name="Right Arrow 9"/>
          <p:cNvSpPr/>
          <p:nvPr/>
        </p:nvSpPr>
        <p:spPr>
          <a:xfrm rot="19727930">
            <a:off x="6645276" y="3523890"/>
            <a:ext cx="1459784" cy="611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365125"/>
            <a:ext cx="5347448" cy="1325563"/>
          </a:xfrm>
        </p:spPr>
        <p:txBody>
          <a:bodyPr>
            <a:normAutofit fontScale="90000"/>
          </a:bodyPr>
          <a:lstStyle/>
          <a:p>
            <a:r>
              <a:rPr lang="en-US" dirty="0"/>
              <a:t>Survivor Auction – Different Levels of Utility</a:t>
            </a:r>
          </a:p>
        </p:txBody>
      </p:sp>
      <p:sp>
        <p:nvSpPr>
          <p:cNvPr id="3" name="Content Placeholder 2"/>
          <p:cNvSpPr>
            <a:spLocks noGrp="1"/>
          </p:cNvSpPr>
          <p:nvPr>
            <p:ph idx="1"/>
          </p:nvPr>
        </p:nvSpPr>
        <p:spPr>
          <a:xfrm>
            <a:off x="354105" y="1814637"/>
            <a:ext cx="5831541" cy="4351338"/>
          </a:xfrm>
        </p:spPr>
        <p:txBody>
          <a:bodyPr/>
          <a:lstStyle/>
          <a:p>
            <a:r>
              <a:rPr lang="en-US" dirty="0"/>
              <a:t>Survivor is a show where people must live on an island without the things they would usually have. No electronics, no normal food etc.</a:t>
            </a:r>
          </a:p>
          <a:p>
            <a:r>
              <a:rPr lang="en-US" dirty="0"/>
              <a:t>Sometimes on the show, they would hold an auction where people could buy normal things. </a:t>
            </a:r>
          </a:p>
          <a:p>
            <a:r>
              <a:rPr lang="en-US" dirty="0"/>
              <a:t>What do we notice about who gets what items?</a:t>
            </a:r>
          </a:p>
        </p:txBody>
      </p:sp>
      <p:pic>
        <p:nvPicPr>
          <p:cNvPr id="4" name="Picture 3"/>
          <p:cNvPicPr>
            <a:picLocks noChangeAspect="1"/>
          </p:cNvPicPr>
          <p:nvPr/>
        </p:nvPicPr>
        <p:blipFill>
          <a:blip r:embed="rId2"/>
          <a:stretch>
            <a:fillRect/>
          </a:stretch>
        </p:blipFill>
        <p:spPr>
          <a:xfrm>
            <a:off x="7360156" y="862667"/>
            <a:ext cx="4137080" cy="2968310"/>
          </a:xfrm>
          <a:prstGeom prst="rect">
            <a:avLst/>
          </a:prstGeom>
        </p:spPr>
      </p:pic>
      <p:pic>
        <p:nvPicPr>
          <p:cNvPr id="5" name="Picture 4"/>
          <p:cNvPicPr>
            <a:picLocks noChangeAspect="1"/>
          </p:cNvPicPr>
          <p:nvPr/>
        </p:nvPicPr>
        <p:blipFill>
          <a:blip r:embed="rId3"/>
          <a:stretch>
            <a:fillRect/>
          </a:stretch>
        </p:blipFill>
        <p:spPr>
          <a:xfrm>
            <a:off x="5701553" y="190345"/>
            <a:ext cx="2391109" cy="1562318"/>
          </a:xfrm>
          <a:prstGeom prst="rect">
            <a:avLst/>
          </a:prstGeom>
        </p:spPr>
      </p:pic>
      <p:pic>
        <p:nvPicPr>
          <p:cNvPr id="6" name="Picture 5"/>
          <p:cNvPicPr>
            <a:picLocks noChangeAspect="1"/>
          </p:cNvPicPr>
          <p:nvPr/>
        </p:nvPicPr>
        <p:blipFill>
          <a:blip r:embed="rId4"/>
          <a:stretch>
            <a:fillRect/>
          </a:stretch>
        </p:blipFill>
        <p:spPr>
          <a:xfrm>
            <a:off x="7341776" y="4299723"/>
            <a:ext cx="2165160" cy="1877240"/>
          </a:xfrm>
          <a:prstGeom prst="rect">
            <a:avLst/>
          </a:prstGeom>
        </p:spPr>
      </p:pic>
      <p:pic>
        <p:nvPicPr>
          <p:cNvPr id="7" name="Picture 6"/>
          <p:cNvPicPr>
            <a:picLocks noChangeAspect="1"/>
          </p:cNvPicPr>
          <p:nvPr/>
        </p:nvPicPr>
        <p:blipFill>
          <a:blip r:embed="rId5"/>
          <a:stretch>
            <a:fillRect/>
          </a:stretch>
        </p:blipFill>
        <p:spPr>
          <a:xfrm>
            <a:off x="9626584" y="3865626"/>
            <a:ext cx="1698627" cy="1484814"/>
          </a:xfrm>
          <a:prstGeom prst="rect">
            <a:avLst/>
          </a:prstGeom>
        </p:spPr>
      </p:pic>
      <p:pic>
        <p:nvPicPr>
          <p:cNvPr id="8" name="Picture 7"/>
          <p:cNvPicPr>
            <a:picLocks noChangeAspect="1"/>
          </p:cNvPicPr>
          <p:nvPr/>
        </p:nvPicPr>
        <p:blipFill>
          <a:blip r:embed="rId6"/>
          <a:stretch>
            <a:fillRect/>
          </a:stretch>
        </p:blipFill>
        <p:spPr>
          <a:xfrm>
            <a:off x="9626584" y="5350440"/>
            <a:ext cx="1571844" cy="1267002"/>
          </a:xfrm>
          <a:prstGeom prst="rect">
            <a:avLst/>
          </a:prstGeom>
        </p:spPr>
      </p:pic>
      <p:sp>
        <p:nvSpPr>
          <p:cNvPr id="10" name="Rectangle 9"/>
          <p:cNvSpPr/>
          <p:nvPr/>
        </p:nvSpPr>
        <p:spPr>
          <a:xfrm>
            <a:off x="106942" y="5614609"/>
            <a:ext cx="4443973" cy="369332"/>
          </a:xfrm>
          <a:prstGeom prst="rect">
            <a:avLst/>
          </a:prstGeom>
        </p:spPr>
        <p:txBody>
          <a:bodyPr wrap="none">
            <a:spAutoFit/>
          </a:bodyPr>
          <a:lstStyle/>
          <a:p>
            <a:r>
              <a:rPr lang="en-US" dirty="0">
                <a:hlinkClick r:id="rId7"/>
              </a:rPr>
              <a:t>Survivor Australian Outback Auction - YouTube</a:t>
            </a:r>
            <a:endParaRPr lang="en-US" dirty="0"/>
          </a:p>
        </p:txBody>
      </p:sp>
      <p:sp>
        <p:nvSpPr>
          <p:cNvPr id="9" name="TextBox 8"/>
          <p:cNvSpPr txBox="1"/>
          <p:nvPr/>
        </p:nvSpPr>
        <p:spPr>
          <a:xfrm>
            <a:off x="4374728" y="5218924"/>
            <a:ext cx="3321290" cy="1477328"/>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In this show the food went to the people with the highest utility.</a:t>
            </a:r>
          </a:p>
          <a:p>
            <a:r>
              <a:rPr lang="en-US" dirty="0">
                <a:solidFill>
                  <a:srgbClr val="FF0000"/>
                </a:solidFill>
              </a:rPr>
              <a:t>They had the highest willingness to pay.</a:t>
            </a:r>
          </a:p>
        </p:txBody>
      </p:sp>
    </p:spTree>
    <p:extLst>
      <p:ext uri="{BB962C8B-B14F-4D97-AF65-F5344CB8AC3E}">
        <p14:creationId xmlns:p14="http://schemas.microsoft.com/office/powerpoint/2010/main" val="15411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Checklist</a:t>
            </a:r>
          </a:p>
        </p:txBody>
      </p:sp>
      <p:sp>
        <p:nvSpPr>
          <p:cNvPr id="3" name="Content Placeholder 2"/>
          <p:cNvSpPr>
            <a:spLocks noGrp="1"/>
          </p:cNvSpPr>
          <p:nvPr>
            <p:ph idx="1"/>
          </p:nvPr>
        </p:nvSpPr>
        <p:spPr>
          <a:xfrm>
            <a:off x="838200" y="1825625"/>
            <a:ext cx="7275022" cy="4351338"/>
          </a:xfrm>
        </p:spPr>
        <p:txBody>
          <a:bodyPr>
            <a:normAutofit/>
          </a:bodyPr>
          <a:lstStyle/>
          <a:p>
            <a:pPr>
              <a:buFont typeface="Wingdings" panose="05000000000000000000" pitchFamily="2" charset="2"/>
              <a:buChar char="q"/>
            </a:pPr>
            <a:r>
              <a:rPr lang="en-US" dirty="0"/>
              <a:t>Law of Demand</a:t>
            </a:r>
          </a:p>
          <a:p>
            <a:pPr lvl="1">
              <a:buFont typeface="Wingdings" panose="05000000000000000000" pitchFamily="2" charset="2"/>
              <a:buChar char="q"/>
            </a:pPr>
            <a:r>
              <a:rPr lang="en-US" dirty="0"/>
              <a:t>Three reasons for the downward slope of the demand curve</a:t>
            </a:r>
          </a:p>
          <a:p>
            <a:pPr>
              <a:buFont typeface="Wingdings" panose="05000000000000000000" pitchFamily="2" charset="2"/>
              <a:buChar char="q"/>
            </a:pPr>
            <a:r>
              <a:rPr lang="en-US" dirty="0"/>
              <a:t>Market Demand</a:t>
            </a:r>
          </a:p>
          <a:p>
            <a:pPr>
              <a:buFont typeface="Wingdings" panose="05000000000000000000" pitchFamily="2" charset="2"/>
              <a:buChar char="q"/>
            </a:pPr>
            <a:r>
              <a:rPr lang="en-US" dirty="0"/>
              <a:t>Demand and Utility</a:t>
            </a:r>
          </a:p>
          <a:p>
            <a:pPr>
              <a:buFont typeface="Wingdings" panose="05000000000000000000" pitchFamily="2" charset="2"/>
              <a:buChar char="q"/>
            </a:pPr>
            <a:r>
              <a:rPr lang="en-US" dirty="0"/>
              <a:t>Change to Demand</a:t>
            </a:r>
          </a:p>
          <a:p>
            <a:pPr lvl="1">
              <a:buFont typeface="Wingdings" panose="05000000000000000000" pitchFamily="2" charset="2"/>
              <a:buChar char="q"/>
            </a:pPr>
            <a:r>
              <a:rPr lang="en-US" dirty="0"/>
              <a:t>Movement vs Shift</a:t>
            </a:r>
          </a:p>
          <a:p>
            <a:pPr lvl="1">
              <a:buFont typeface="Wingdings" panose="05000000000000000000" pitchFamily="2" charset="2"/>
              <a:buChar char="q"/>
            </a:pPr>
            <a:r>
              <a:rPr lang="en-US" dirty="0"/>
              <a:t>Determinants/shifters of demand</a:t>
            </a:r>
          </a:p>
          <a:p>
            <a:pPr lvl="1">
              <a:buFont typeface="Wingdings" panose="05000000000000000000" pitchFamily="2" charset="2"/>
              <a:buChar char="q"/>
            </a:pPr>
            <a:r>
              <a:rPr lang="en-US" dirty="0"/>
              <a:t>Normal vs Inferior Goods</a:t>
            </a:r>
          </a:p>
          <a:p>
            <a:pPr lvl="1">
              <a:buFont typeface="Wingdings" panose="05000000000000000000" pitchFamily="2" charset="2"/>
              <a:buChar char="q"/>
            </a:pPr>
            <a:r>
              <a:rPr lang="en-US" dirty="0"/>
              <a:t>Substitutes and Complements</a:t>
            </a:r>
          </a:p>
          <a:p>
            <a:endParaRPr lang="en-US" dirty="0"/>
          </a:p>
        </p:txBody>
      </p:sp>
    </p:spTree>
    <p:extLst>
      <p:ext uri="{BB962C8B-B14F-4D97-AF65-F5344CB8AC3E}">
        <p14:creationId xmlns:p14="http://schemas.microsoft.com/office/powerpoint/2010/main" val="389262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8421" y="3195855"/>
            <a:ext cx="4833680" cy="3181331"/>
          </a:xfrm>
        </p:spPr>
        <p:txBody>
          <a:bodyPr>
            <a:normAutofit fontScale="92500" lnSpcReduction="20000"/>
          </a:bodyPr>
          <a:lstStyle/>
          <a:p>
            <a:r>
              <a:rPr lang="en-US" dirty="0"/>
              <a:t>All the contestants may like pancakes, but </a:t>
            </a:r>
            <a:r>
              <a:rPr lang="en-US" dirty="0">
                <a:solidFill>
                  <a:srgbClr val="00B0F0"/>
                </a:solidFill>
              </a:rPr>
              <a:t>some contestants </a:t>
            </a:r>
            <a:r>
              <a:rPr lang="en-US" dirty="0"/>
              <a:t>may have </a:t>
            </a:r>
            <a:r>
              <a:rPr lang="en-US" dirty="0">
                <a:solidFill>
                  <a:srgbClr val="00B0F0"/>
                </a:solidFill>
              </a:rPr>
              <a:t>higher utility </a:t>
            </a:r>
            <a:r>
              <a:rPr lang="en-US" dirty="0"/>
              <a:t>and a </a:t>
            </a:r>
            <a:r>
              <a:rPr lang="en-US" dirty="0">
                <a:solidFill>
                  <a:srgbClr val="00B0F0"/>
                </a:solidFill>
              </a:rPr>
              <a:t>higher willingness to pay </a:t>
            </a:r>
            <a:r>
              <a:rPr lang="en-US" dirty="0"/>
              <a:t>for the only pancake!</a:t>
            </a:r>
          </a:p>
          <a:p>
            <a:r>
              <a:rPr lang="en-US" dirty="0"/>
              <a:t>So the demand curve for pancakes may look a bit like this. </a:t>
            </a:r>
          </a:p>
          <a:p>
            <a:r>
              <a:rPr lang="en-US" dirty="0"/>
              <a:t>Of course, when there is </a:t>
            </a:r>
            <a:r>
              <a:rPr lang="en-US" dirty="0">
                <a:solidFill>
                  <a:srgbClr val="7030A0"/>
                </a:solidFill>
              </a:rPr>
              <a:t>only one pancake</a:t>
            </a:r>
            <a:r>
              <a:rPr lang="en-US" dirty="0"/>
              <a:t>, it will go to the highest bidder! </a:t>
            </a:r>
          </a:p>
        </p:txBody>
      </p:sp>
      <p:pic>
        <p:nvPicPr>
          <p:cNvPr id="4" name="Picture 3"/>
          <p:cNvPicPr>
            <a:picLocks noChangeAspect="1"/>
          </p:cNvPicPr>
          <p:nvPr/>
        </p:nvPicPr>
        <p:blipFill>
          <a:blip r:embed="rId2"/>
          <a:stretch>
            <a:fillRect/>
          </a:stretch>
        </p:blipFill>
        <p:spPr>
          <a:xfrm>
            <a:off x="7631364" y="496383"/>
            <a:ext cx="3988028" cy="2388609"/>
          </a:xfrm>
          <a:prstGeom prst="rect">
            <a:avLst/>
          </a:prstGeom>
        </p:spPr>
      </p:pic>
      <p:pic>
        <p:nvPicPr>
          <p:cNvPr id="5" name="Picture 4"/>
          <p:cNvPicPr>
            <a:picLocks noChangeAspect="1"/>
          </p:cNvPicPr>
          <p:nvPr/>
        </p:nvPicPr>
        <p:blipFill>
          <a:blip r:embed="rId3"/>
          <a:stretch>
            <a:fillRect/>
          </a:stretch>
        </p:blipFill>
        <p:spPr>
          <a:xfrm>
            <a:off x="6033247" y="0"/>
            <a:ext cx="2391109" cy="1562318"/>
          </a:xfrm>
          <a:prstGeom prst="rect">
            <a:avLst/>
          </a:prstGeom>
        </p:spPr>
      </p:pic>
      <p:pic>
        <p:nvPicPr>
          <p:cNvPr id="7" name="Picture 6"/>
          <p:cNvPicPr>
            <a:picLocks noChangeAspect="1"/>
          </p:cNvPicPr>
          <p:nvPr/>
        </p:nvPicPr>
        <p:blipFill>
          <a:blip r:embed="rId4"/>
          <a:stretch>
            <a:fillRect/>
          </a:stretch>
        </p:blipFill>
        <p:spPr>
          <a:xfrm>
            <a:off x="838200" y="1690688"/>
            <a:ext cx="5592941" cy="4686498"/>
          </a:xfrm>
          <a:prstGeom prst="rect">
            <a:avLst/>
          </a:prstGeom>
        </p:spPr>
      </p:pic>
      <p:pic>
        <p:nvPicPr>
          <p:cNvPr id="6" name="Picture 5"/>
          <p:cNvPicPr>
            <a:picLocks noChangeAspect="1"/>
          </p:cNvPicPr>
          <p:nvPr/>
        </p:nvPicPr>
        <p:blipFill>
          <a:blip r:embed="rId5"/>
          <a:stretch>
            <a:fillRect/>
          </a:stretch>
        </p:blipFill>
        <p:spPr>
          <a:xfrm>
            <a:off x="3189440" y="170942"/>
            <a:ext cx="2673477" cy="2317962"/>
          </a:xfrm>
          <a:prstGeom prst="rect">
            <a:avLst/>
          </a:prstGeom>
        </p:spPr>
      </p:pic>
      <p:pic>
        <p:nvPicPr>
          <p:cNvPr id="9" name="Picture 8"/>
          <p:cNvPicPr>
            <a:picLocks noChangeAspect="1"/>
          </p:cNvPicPr>
          <p:nvPr/>
        </p:nvPicPr>
        <p:blipFill>
          <a:blip r:embed="rId6"/>
          <a:stretch>
            <a:fillRect/>
          </a:stretch>
        </p:blipFill>
        <p:spPr>
          <a:xfrm>
            <a:off x="2532223" y="2843618"/>
            <a:ext cx="571580" cy="905001"/>
          </a:xfrm>
          <a:prstGeom prst="rect">
            <a:avLst/>
          </a:prstGeom>
        </p:spPr>
      </p:pic>
      <p:pic>
        <p:nvPicPr>
          <p:cNvPr id="10" name="Picture 9"/>
          <p:cNvPicPr>
            <a:picLocks noChangeAspect="1"/>
          </p:cNvPicPr>
          <p:nvPr/>
        </p:nvPicPr>
        <p:blipFill>
          <a:blip r:embed="rId7"/>
          <a:stretch>
            <a:fillRect/>
          </a:stretch>
        </p:blipFill>
        <p:spPr>
          <a:xfrm>
            <a:off x="3276710" y="3570439"/>
            <a:ext cx="590632" cy="876422"/>
          </a:xfrm>
          <a:prstGeom prst="rect">
            <a:avLst/>
          </a:prstGeom>
        </p:spPr>
      </p:pic>
      <p:pic>
        <p:nvPicPr>
          <p:cNvPr id="11" name="Picture 10"/>
          <p:cNvPicPr>
            <a:picLocks noChangeAspect="1"/>
          </p:cNvPicPr>
          <p:nvPr/>
        </p:nvPicPr>
        <p:blipFill>
          <a:blip r:embed="rId8"/>
          <a:stretch>
            <a:fillRect/>
          </a:stretch>
        </p:blipFill>
        <p:spPr>
          <a:xfrm>
            <a:off x="5345438" y="4253045"/>
            <a:ext cx="647790" cy="1066949"/>
          </a:xfrm>
          <a:prstGeom prst="rect">
            <a:avLst/>
          </a:prstGeom>
        </p:spPr>
      </p:pic>
      <p:pic>
        <p:nvPicPr>
          <p:cNvPr id="12" name="Picture 11"/>
          <p:cNvPicPr>
            <a:picLocks noChangeAspect="1"/>
          </p:cNvPicPr>
          <p:nvPr/>
        </p:nvPicPr>
        <p:blipFill>
          <a:blip r:embed="rId9"/>
          <a:stretch>
            <a:fillRect/>
          </a:stretch>
        </p:blipFill>
        <p:spPr>
          <a:xfrm>
            <a:off x="1769595" y="1562318"/>
            <a:ext cx="638264" cy="876422"/>
          </a:xfrm>
          <a:prstGeom prst="rect">
            <a:avLst/>
          </a:prstGeom>
        </p:spPr>
      </p:pic>
      <p:sp>
        <p:nvSpPr>
          <p:cNvPr id="14" name="Oval 13"/>
          <p:cNvSpPr/>
          <p:nvPr/>
        </p:nvSpPr>
        <p:spPr>
          <a:xfrm>
            <a:off x="5163671" y="5340121"/>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16949" y="2679767"/>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2850" y="3704610"/>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624" y="4402561"/>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769595" y="2843618"/>
            <a:ext cx="52646" cy="3005853"/>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0"/>
          <a:stretch>
            <a:fillRect/>
          </a:stretch>
        </p:blipFill>
        <p:spPr>
          <a:xfrm>
            <a:off x="2419938" y="1802684"/>
            <a:ext cx="551861" cy="548556"/>
          </a:xfrm>
          <a:prstGeom prst="rect">
            <a:avLst/>
          </a:prstGeom>
        </p:spPr>
      </p:pic>
      <p:pic>
        <p:nvPicPr>
          <p:cNvPr id="8" name="Picture 7"/>
          <p:cNvPicPr>
            <a:picLocks noChangeAspect="1"/>
          </p:cNvPicPr>
          <p:nvPr/>
        </p:nvPicPr>
        <p:blipFill>
          <a:blip r:embed="rId11"/>
          <a:stretch>
            <a:fillRect/>
          </a:stretch>
        </p:blipFill>
        <p:spPr>
          <a:xfrm>
            <a:off x="3103803" y="2915669"/>
            <a:ext cx="508270" cy="496022"/>
          </a:xfrm>
          <a:prstGeom prst="rect">
            <a:avLst/>
          </a:prstGeom>
        </p:spPr>
      </p:pic>
      <p:pic>
        <p:nvPicPr>
          <p:cNvPr id="13" name="Picture 12"/>
          <p:cNvPicPr>
            <a:picLocks noChangeAspect="1"/>
          </p:cNvPicPr>
          <p:nvPr/>
        </p:nvPicPr>
        <p:blipFill>
          <a:blip r:embed="rId12"/>
          <a:stretch>
            <a:fillRect/>
          </a:stretch>
        </p:blipFill>
        <p:spPr>
          <a:xfrm>
            <a:off x="3788119" y="3565317"/>
            <a:ext cx="520022" cy="529253"/>
          </a:xfrm>
          <a:prstGeom prst="rect">
            <a:avLst/>
          </a:prstGeom>
        </p:spPr>
      </p:pic>
      <p:pic>
        <p:nvPicPr>
          <p:cNvPr id="18" name="Picture 17"/>
          <p:cNvPicPr>
            <a:picLocks noChangeAspect="1"/>
          </p:cNvPicPr>
          <p:nvPr/>
        </p:nvPicPr>
        <p:blipFill>
          <a:blip r:embed="rId13"/>
          <a:stretch>
            <a:fillRect/>
          </a:stretch>
        </p:blipFill>
        <p:spPr>
          <a:xfrm>
            <a:off x="5816955" y="4786520"/>
            <a:ext cx="517879" cy="505549"/>
          </a:xfrm>
          <a:prstGeom prst="rect">
            <a:avLst/>
          </a:prstGeom>
        </p:spPr>
      </p:pic>
      <p:sp>
        <p:nvSpPr>
          <p:cNvPr id="20" name="Oval 19"/>
          <p:cNvSpPr/>
          <p:nvPr/>
        </p:nvSpPr>
        <p:spPr>
          <a:xfrm>
            <a:off x="1146681" y="1282700"/>
            <a:ext cx="2299987" cy="14472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9"/>
          <a:stretch>
            <a:fillRect/>
          </a:stretch>
        </p:blipFill>
        <p:spPr>
          <a:xfrm>
            <a:off x="4172871" y="4033937"/>
            <a:ext cx="647843" cy="889575"/>
          </a:xfrm>
          <a:prstGeom prst="rect">
            <a:avLst/>
          </a:prstGeom>
        </p:spPr>
      </p:pic>
      <p:pic>
        <p:nvPicPr>
          <p:cNvPr id="22" name="Picture 21"/>
          <p:cNvPicPr>
            <a:picLocks noChangeAspect="1"/>
          </p:cNvPicPr>
          <p:nvPr/>
        </p:nvPicPr>
        <p:blipFill>
          <a:blip r:embed="rId12"/>
          <a:stretch>
            <a:fillRect/>
          </a:stretch>
        </p:blipFill>
        <p:spPr>
          <a:xfrm>
            <a:off x="4748941" y="3892826"/>
            <a:ext cx="520022" cy="529253"/>
          </a:xfrm>
          <a:prstGeom prst="rect">
            <a:avLst/>
          </a:prstGeom>
        </p:spPr>
      </p:pic>
      <p:sp>
        <p:nvSpPr>
          <p:cNvPr id="23" name="Oval 22"/>
          <p:cNvSpPr/>
          <p:nvPr/>
        </p:nvSpPr>
        <p:spPr>
          <a:xfrm>
            <a:off x="4076564" y="4923512"/>
            <a:ext cx="96308" cy="128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5600" y="5849471"/>
            <a:ext cx="5816600" cy="923330"/>
          </a:xfrm>
          <a:prstGeom prst="rect">
            <a:avLst/>
          </a:prstGeom>
          <a:noFill/>
        </p:spPr>
        <p:txBody>
          <a:bodyPr wrap="square" rtlCol="0">
            <a:spAutoFit/>
          </a:bodyPr>
          <a:lstStyle/>
          <a:p>
            <a:r>
              <a:rPr lang="en-US" dirty="0"/>
              <a:t>Note: </a:t>
            </a:r>
          </a:p>
          <a:p>
            <a:r>
              <a:rPr lang="en-US" dirty="0"/>
              <a:t>The 2</a:t>
            </a:r>
            <a:r>
              <a:rPr lang="en-US" baseline="30000" dirty="0"/>
              <a:t>nd</a:t>
            </a:r>
            <a:r>
              <a:rPr lang="en-US" dirty="0"/>
              <a:t> pancake of the person who loves pancakes, could be higher than the utility of someone’s first pancake. </a:t>
            </a:r>
          </a:p>
        </p:txBody>
      </p:sp>
      <p:sp>
        <p:nvSpPr>
          <p:cNvPr id="25" name="TextBox 24"/>
          <p:cNvSpPr txBox="1"/>
          <p:nvPr/>
        </p:nvSpPr>
        <p:spPr>
          <a:xfrm rot="16200000">
            <a:off x="877859" y="3850397"/>
            <a:ext cx="1800741" cy="923330"/>
          </a:xfrm>
          <a:prstGeom prst="rect">
            <a:avLst/>
          </a:prstGeom>
          <a:noFill/>
        </p:spPr>
        <p:txBody>
          <a:bodyPr wrap="square" rtlCol="0">
            <a:spAutoFit/>
          </a:bodyPr>
          <a:lstStyle/>
          <a:p>
            <a:r>
              <a:rPr lang="en-US" dirty="0"/>
              <a:t>Highest Willingness to pay</a:t>
            </a:r>
          </a:p>
        </p:txBody>
      </p:sp>
    </p:spTree>
    <p:extLst>
      <p:ext uri="{BB962C8B-B14F-4D97-AF65-F5344CB8AC3E}">
        <p14:creationId xmlns:p14="http://schemas.microsoft.com/office/powerpoint/2010/main" val="21767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8421" y="3195855"/>
            <a:ext cx="4833680" cy="3181331"/>
          </a:xfrm>
        </p:spPr>
        <p:txBody>
          <a:bodyPr>
            <a:normAutofit/>
          </a:bodyPr>
          <a:lstStyle/>
          <a:p>
            <a:r>
              <a:rPr lang="en-US" dirty="0"/>
              <a:t>In the video there was only one chocolate available!</a:t>
            </a:r>
          </a:p>
          <a:p>
            <a:r>
              <a:rPr lang="en-US" dirty="0"/>
              <a:t>So in this case, it will go to the highest bidder!</a:t>
            </a:r>
          </a:p>
          <a:p>
            <a:r>
              <a:rPr lang="en-US" dirty="0"/>
              <a:t>This will be the person with the highest utility/willingness to pay! </a:t>
            </a:r>
          </a:p>
        </p:txBody>
      </p:sp>
      <p:pic>
        <p:nvPicPr>
          <p:cNvPr id="4" name="Picture 3"/>
          <p:cNvPicPr>
            <a:picLocks noChangeAspect="1"/>
          </p:cNvPicPr>
          <p:nvPr/>
        </p:nvPicPr>
        <p:blipFill>
          <a:blip r:embed="rId2"/>
          <a:stretch>
            <a:fillRect/>
          </a:stretch>
        </p:blipFill>
        <p:spPr>
          <a:xfrm>
            <a:off x="7631364" y="496383"/>
            <a:ext cx="3988028" cy="2388609"/>
          </a:xfrm>
          <a:prstGeom prst="rect">
            <a:avLst/>
          </a:prstGeom>
        </p:spPr>
      </p:pic>
      <p:pic>
        <p:nvPicPr>
          <p:cNvPr id="5" name="Picture 4"/>
          <p:cNvPicPr>
            <a:picLocks noChangeAspect="1"/>
          </p:cNvPicPr>
          <p:nvPr/>
        </p:nvPicPr>
        <p:blipFill>
          <a:blip r:embed="rId3"/>
          <a:stretch>
            <a:fillRect/>
          </a:stretch>
        </p:blipFill>
        <p:spPr>
          <a:xfrm>
            <a:off x="6033247" y="0"/>
            <a:ext cx="2391109" cy="1562318"/>
          </a:xfrm>
          <a:prstGeom prst="rect">
            <a:avLst/>
          </a:prstGeom>
        </p:spPr>
      </p:pic>
      <p:pic>
        <p:nvPicPr>
          <p:cNvPr id="7" name="Picture 6"/>
          <p:cNvPicPr>
            <a:picLocks noChangeAspect="1"/>
          </p:cNvPicPr>
          <p:nvPr/>
        </p:nvPicPr>
        <p:blipFill>
          <a:blip r:embed="rId4"/>
          <a:stretch>
            <a:fillRect/>
          </a:stretch>
        </p:blipFill>
        <p:spPr>
          <a:xfrm>
            <a:off x="838200" y="1690688"/>
            <a:ext cx="5592941" cy="4686498"/>
          </a:xfrm>
          <a:prstGeom prst="rect">
            <a:avLst/>
          </a:prstGeom>
        </p:spPr>
      </p:pic>
      <p:pic>
        <p:nvPicPr>
          <p:cNvPr id="6" name="Picture 5"/>
          <p:cNvPicPr>
            <a:picLocks noChangeAspect="1"/>
          </p:cNvPicPr>
          <p:nvPr/>
        </p:nvPicPr>
        <p:blipFill>
          <a:blip r:embed="rId5"/>
          <a:stretch>
            <a:fillRect/>
          </a:stretch>
        </p:blipFill>
        <p:spPr>
          <a:xfrm>
            <a:off x="3189440" y="170942"/>
            <a:ext cx="2673477" cy="2317962"/>
          </a:xfrm>
          <a:prstGeom prst="rect">
            <a:avLst/>
          </a:prstGeom>
        </p:spPr>
      </p:pic>
      <p:pic>
        <p:nvPicPr>
          <p:cNvPr id="9" name="Picture 8"/>
          <p:cNvPicPr>
            <a:picLocks noChangeAspect="1"/>
          </p:cNvPicPr>
          <p:nvPr/>
        </p:nvPicPr>
        <p:blipFill>
          <a:blip r:embed="rId6"/>
          <a:stretch>
            <a:fillRect/>
          </a:stretch>
        </p:blipFill>
        <p:spPr>
          <a:xfrm>
            <a:off x="2532223" y="2843618"/>
            <a:ext cx="571580" cy="905001"/>
          </a:xfrm>
          <a:prstGeom prst="rect">
            <a:avLst/>
          </a:prstGeom>
        </p:spPr>
      </p:pic>
      <p:pic>
        <p:nvPicPr>
          <p:cNvPr id="10" name="Picture 9"/>
          <p:cNvPicPr>
            <a:picLocks noChangeAspect="1"/>
          </p:cNvPicPr>
          <p:nvPr/>
        </p:nvPicPr>
        <p:blipFill>
          <a:blip r:embed="rId7"/>
          <a:stretch>
            <a:fillRect/>
          </a:stretch>
        </p:blipFill>
        <p:spPr>
          <a:xfrm>
            <a:off x="3276710" y="3570439"/>
            <a:ext cx="590632" cy="876422"/>
          </a:xfrm>
          <a:prstGeom prst="rect">
            <a:avLst/>
          </a:prstGeom>
        </p:spPr>
      </p:pic>
      <p:pic>
        <p:nvPicPr>
          <p:cNvPr id="11" name="Picture 10"/>
          <p:cNvPicPr>
            <a:picLocks noChangeAspect="1"/>
          </p:cNvPicPr>
          <p:nvPr/>
        </p:nvPicPr>
        <p:blipFill>
          <a:blip r:embed="rId8"/>
          <a:stretch>
            <a:fillRect/>
          </a:stretch>
        </p:blipFill>
        <p:spPr>
          <a:xfrm>
            <a:off x="5268963" y="4094570"/>
            <a:ext cx="647790" cy="1066949"/>
          </a:xfrm>
          <a:prstGeom prst="rect">
            <a:avLst/>
          </a:prstGeom>
        </p:spPr>
      </p:pic>
      <p:sp>
        <p:nvSpPr>
          <p:cNvPr id="14" name="Oval 13"/>
          <p:cNvSpPr/>
          <p:nvPr/>
        </p:nvSpPr>
        <p:spPr>
          <a:xfrm>
            <a:off x="5163671" y="5340121"/>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16949" y="2679767"/>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2850" y="3704610"/>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624" y="4402561"/>
            <a:ext cx="105292" cy="1193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769595" y="2843618"/>
            <a:ext cx="52646" cy="3005853"/>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a:stretch>
            <a:fillRect/>
          </a:stretch>
        </p:blipFill>
        <p:spPr>
          <a:xfrm>
            <a:off x="2419938" y="1802684"/>
            <a:ext cx="551861" cy="548556"/>
          </a:xfrm>
          <a:prstGeom prst="rect">
            <a:avLst/>
          </a:prstGeom>
        </p:spPr>
      </p:pic>
      <p:pic>
        <p:nvPicPr>
          <p:cNvPr id="8" name="Picture 7"/>
          <p:cNvPicPr>
            <a:picLocks noChangeAspect="1"/>
          </p:cNvPicPr>
          <p:nvPr/>
        </p:nvPicPr>
        <p:blipFill>
          <a:blip r:embed="rId10"/>
          <a:stretch>
            <a:fillRect/>
          </a:stretch>
        </p:blipFill>
        <p:spPr>
          <a:xfrm>
            <a:off x="3103803" y="2915669"/>
            <a:ext cx="508270" cy="496022"/>
          </a:xfrm>
          <a:prstGeom prst="rect">
            <a:avLst/>
          </a:prstGeom>
        </p:spPr>
      </p:pic>
      <p:pic>
        <p:nvPicPr>
          <p:cNvPr id="13" name="Picture 12"/>
          <p:cNvPicPr>
            <a:picLocks noChangeAspect="1"/>
          </p:cNvPicPr>
          <p:nvPr/>
        </p:nvPicPr>
        <p:blipFill>
          <a:blip r:embed="rId11"/>
          <a:stretch>
            <a:fillRect/>
          </a:stretch>
        </p:blipFill>
        <p:spPr>
          <a:xfrm>
            <a:off x="3788119" y="3565317"/>
            <a:ext cx="520022" cy="529253"/>
          </a:xfrm>
          <a:prstGeom prst="rect">
            <a:avLst/>
          </a:prstGeom>
        </p:spPr>
      </p:pic>
      <p:pic>
        <p:nvPicPr>
          <p:cNvPr id="18" name="Picture 17"/>
          <p:cNvPicPr>
            <a:picLocks noChangeAspect="1"/>
          </p:cNvPicPr>
          <p:nvPr/>
        </p:nvPicPr>
        <p:blipFill>
          <a:blip r:embed="rId12"/>
          <a:stretch>
            <a:fillRect/>
          </a:stretch>
        </p:blipFill>
        <p:spPr>
          <a:xfrm>
            <a:off x="5816955" y="4786520"/>
            <a:ext cx="517879" cy="505549"/>
          </a:xfrm>
          <a:prstGeom prst="rect">
            <a:avLst/>
          </a:prstGeom>
        </p:spPr>
      </p:pic>
      <p:sp>
        <p:nvSpPr>
          <p:cNvPr id="20" name="Oval 19"/>
          <p:cNvSpPr/>
          <p:nvPr/>
        </p:nvSpPr>
        <p:spPr>
          <a:xfrm>
            <a:off x="1146681" y="1282700"/>
            <a:ext cx="2299987" cy="14472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3"/>
          <a:stretch>
            <a:fillRect/>
          </a:stretch>
        </p:blipFill>
        <p:spPr>
          <a:xfrm>
            <a:off x="4172871" y="4033937"/>
            <a:ext cx="647843" cy="889575"/>
          </a:xfrm>
          <a:prstGeom prst="rect">
            <a:avLst/>
          </a:prstGeom>
        </p:spPr>
      </p:pic>
      <p:pic>
        <p:nvPicPr>
          <p:cNvPr id="22" name="Picture 21"/>
          <p:cNvPicPr>
            <a:picLocks noChangeAspect="1"/>
          </p:cNvPicPr>
          <p:nvPr/>
        </p:nvPicPr>
        <p:blipFill>
          <a:blip r:embed="rId11"/>
          <a:stretch>
            <a:fillRect/>
          </a:stretch>
        </p:blipFill>
        <p:spPr>
          <a:xfrm>
            <a:off x="4748941" y="3892826"/>
            <a:ext cx="520022" cy="529253"/>
          </a:xfrm>
          <a:prstGeom prst="rect">
            <a:avLst/>
          </a:prstGeom>
        </p:spPr>
      </p:pic>
      <p:sp>
        <p:nvSpPr>
          <p:cNvPr id="23" name="Oval 22"/>
          <p:cNvSpPr/>
          <p:nvPr/>
        </p:nvSpPr>
        <p:spPr>
          <a:xfrm>
            <a:off x="4076564" y="4923512"/>
            <a:ext cx="96308" cy="128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6200000">
            <a:off x="877859" y="3850397"/>
            <a:ext cx="1800741" cy="923330"/>
          </a:xfrm>
          <a:prstGeom prst="rect">
            <a:avLst/>
          </a:prstGeom>
          <a:noFill/>
        </p:spPr>
        <p:txBody>
          <a:bodyPr wrap="square" rtlCol="0">
            <a:spAutoFit/>
          </a:bodyPr>
          <a:lstStyle/>
          <a:p>
            <a:r>
              <a:rPr lang="en-US" dirty="0"/>
              <a:t>Highest Willingness to pay</a:t>
            </a:r>
          </a:p>
        </p:txBody>
      </p:sp>
      <p:pic>
        <p:nvPicPr>
          <p:cNvPr id="26" name="Picture 25">
            <a:extLst>
              <a:ext uri="{FF2B5EF4-FFF2-40B4-BE49-F238E27FC236}">
                <a16:creationId xmlns:a16="http://schemas.microsoft.com/office/drawing/2014/main" id="{0B5B4465-5453-3044-A433-724055CDE2FA}"/>
              </a:ext>
            </a:extLst>
          </p:cNvPr>
          <p:cNvPicPr>
            <a:picLocks noChangeAspect="1"/>
          </p:cNvPicPr>
          <p:nvPr/>
        </p:nvPicPr>
        <p:blipFill>
          <a:blip r:embed="rId8"/>
          <a:stretch>
            <a:fillRect/>
          </a:stretch>
        </p:blipFill>
        <p:spPr>
          <a:xfrm>
            <a:off x="1716473" y="1458150"/>
            <a:ext cx="647790" cy="1066949"/>
          </a:xfrm>
          <a:prstGeom prst="rect">
            <a:avLst/>
          </a:prstGeom>
        </p:spPr>
      </p:pic>
    </p:spTree>
    <p:extLst>
      <p:ext uri="{BB962C8B-B14F-4D97-AF65-F5344CB8AC3E}">
        <p14:creationId xmlns:p14="http://schemas.microsoft.com/office/powerpoint/2010/main" val="33833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demand curve shows the ___________ that _____________ receive from the product. </a:t>
            </a:r>
          </a:p>
          <a:p>
            <a:r>
              <a:rPr lang="en-US" dirty="0"/>
              <a:t>Consumers on the left/top part of the demand curve have __________ utility from the good and so they will pay a __________ price. </a:t>
            </a:r>
          </a:p>
          <a:p>
            <a:r>
              <a:rPr lang="en-US" dirty="0"/>
              <a:t>Consumers on the right/bottom part of the demand curve have __________ utility from the good and so they will pay a __________ price. </a:t>
            </a:r>
          </a:p>
        </p:txBody>
      </p:sp>
      <p:sp>
        <p:nvSpPr>
          <p:cNvPr id="4" name="TextBox 3"/>
          <p:cNvSpPr txBox="1"/>
          <p:nvPr/>
        </p:nvSpPr>
        <p:spPr>
          <a:xfrm>
            <a:off x="5354645" y="1425515"/>
            <a:ext cx="2151530" cy="400110"/>
          </a:xfrm>
          <a:prstGeom prst="rect">
            <a:avLst/>
          </a:prstGeom>
          <a:noFill/>
        </p:spPr>
        <p:txBody>
          <a:bodyPr wrap="square" rtlCol="0">
            <a:spAutoFit/>
          </a:bodyPr>
          <a:lstStyle/>
          <a:p>
            <a:r>
              <a:rPr lang="en-US" sz="2000" dirty="0">
                <a:solidFill>
                  <a:srgbClr val="FF0000"/>
                </a:solidFill>
              </a:rPr>
              <a:t>Utility/benefit</a:t>
            </a:r>
          </a:p>
        </p:txBody>
      </p:sp>
      <p:sp>
        <p:nvSpPr>
          <p:cNvPr id="5" name="TextBox 4"/>
          <p:cNvSpPr txBox="1"/>
          <p:nvPr/>
        </p:nvSpPr>
        <p:spPr>
          <a:xfrm>
            <a:off x="8263216" y="1770851"/>
            <a:ext cx="2151530" cy="400110"/>
          </a:xfrm>
          <a:prstGeom prst="rect">
            <a:avLst/>
          </a:prstGeom>
          <a:noFill/>
        </p:spPr>
        <p:txBody>
          <a:bodyPr wrap="square" rtlCol="0">
            <a:spAutoFit/>
          </a:bodyPr>
          <a:lstStyle/>
          <a:p>
            <a:r>
              <a:rPr lang="en-US" sz="2000" dirty="0">
                <a:solidFill>
                  <a:srgbClr val="FF0000"/>
                </a:solidFill>
              </a:rPr>
              <a:t>consumers</a:t>
            </a:r>
          </a:p>
        </p:txBody>
      </p:sp>
      <p:sp>
        <p:nvSpPr>
          <p:cNvPr id="6" name="TextBox 5"/>
          <p:cNvSpPr txBox="1"/>
          <p:nvPr/>
        </p:nvSpPr>
        <p:spPr>
          <a:xfrm>
            <a:off x="9825316" y="2648874"/>
            <a:ext cx="2151530" cy="400110"/>
          </a:xfrm>
          <a:prstGeom prst="rect">
            <a:avLst/>
          </a:prstGeom>
          <a:noFill/>
        </p:spPr>
        <p:txBody>
          <a:bodyPr wrap="square" rtlCol="0">
            <a:spAutoFit/>
          </a:bodyPr>
          <a:lstStyle/>
          <a:p>
            <a:r>
              <a:rPr lang="en-US" sz="2000" dirty="0">
                <a:solidFill>
                  <a:srgbClr val="FF0000"/>
                </a:solidFill>
              </a:rPr>
              <a:t>higher</a:t>
            </a:r>
          </a:p>
        </p:txBody>
      </p:sp>
      <p:sp>
        <p:nvSpPr>
          <p:cNvPr id="7" name="TextBox 6"/>
          <p:cNvSpPr txBox="1"/>
          <p:nvPr/>
        </p:nvSpPr>
        <p:spPr>
          <a:xfrm>
            <a:off x="7673786" y="3086643"/>
            <a:ext cx="2151530" cy="400110"/>
          </a:xfrm>
          <a:prstGeom prst="rect">
            <a:avLst/>
          </a:prstGeom>
          <a:noFill/>
        </p:spPr>
        <p:txBody>
          <a:bodyPr wrap="square" rtlCol="0">
            <a:spAutoFit/>
          </a:bodyPr>
          <a:lstStyle/>
          <a:p>
            <a:r>
              <a:rPr lang="en-US" sz="2000" dirty="0">
                <a:solidFill>
                  <a:srgbClr val="FF0000"/>
                </a:solidFill>
              </a:rPr>
              <a:t>higher</a:t>
            </a:r>
          </a:p>
        </p:txBody>
      </p:sp>
      <p:sp>
        <p:nvSpPr>
          <p:cNvPr id="9" name="TextBox 8"/>
          <p:cNvSpPr txBox="1"/>
          <p:nvPr/>
        </p:nvSpPr>
        <p:spPr>
          <a:xfrm>
            <a:off x="9513793" y="4012808"/>
            <a:ext cx="2151530" cy="400110"/>
          </a:xfrm>
          <a:prstGeom prst="rect">
            <a:avLst/>
          </a:prstGeom>
          <a:noFill/>
        </p:spPr>
        <p:txBody>
          <a:bodyPr wrap="square" rtlCol="0">
            <a:spAutoFit/>
          </a:bodyPr>
          <a:lstStyle/>
          <a:p>
            <a:r>
              <a:rPr lang="en-US" sz="2000" dirty="0">
                <a:solidFill>
                  <a:srgbClr val="FF0000"/>
                </a:solidFill>
              </a:rPr>
              <a:t>lower</a:t>
            </a:r>
          </a:p>
        </p:txBody>
      </p:sp>
      <p:sp>
        <p:nvSpPr>
          <p:cNvPr id="10" name="TextBox 9"/>
          <p:cNvSpPr txBox="1"/>
          <p:nvPr/>
        </p:nvSpPr>
        <p:spPr>
          <a:xfrm>
            <a:off x="1631576" y="3998351"/>
            <a:ext cx="2151530" cy="400110"/>
          </a:xfrm>
          <a:prstGeom prst="rect">
            <a:avLst/>
          </a:prstGeom>
          <a:noFill/>
        </p:spPr>
        <p:txBody>
          <a:bodyPr wrap="square" rtlCol="0">
            <a:spAutoFit/>
          </a:bodyPr>
          <a:lstStyle/>
          <a:p>
            <a:r>
              <a:rPr lang="en-US" sz="2000" dirty="0">
                <a:solidFill>
                  <a:srgbClr val="FF0000"/>
                </a:solidFill>
              </a:rPr>
              <a:t>lower</a:t>
            </a:r>
          </a:p>
        </p:txBody>
      </p:sp>
      <p:sp>
        <p:nvSpPr>
          <p:cNvPr id="11" name="TextBox 10"/>
          <p:cNvSpPr txBox="1"/>
          <p:nvPr/>
        </p:nvSpPr>
        <p:spPr>
          <a:xfrm>
            <a:off x="5354645" y="1745462"/>
            <a:ext cx="2151530" cy="400110"/>
          </a:xfrm>
          <a:prstGeom prst="rect">
            <a:avLst/>
          </a:prstGeom>
          <a:noFill/>
        </p:spPr>
        <p:txBody>
          <a:bodyPr wrap="square" rtlCol="0">
            <a:spAutoFit/>
          </a:bodyPr>
          <a:lstStyle/>
          <a:p>
            <a:r>
              <a:rPr lang="en-US" sz="2000" dirty="0">
                <a:solidFill>
                  <a:srgbClr val="FF0000"/>
                </a:solidFill>
              </a:rPr>
              <a:t>Willingness to pay</a:t>
            </a:r>
          </a:p>
        </p:txBody>
      </p:sp>
    </p:spTree>
    <p:extLst>
      <p:ext uri="{BB962C8B-B14F-4D97-AF65-F5344CB8AC3E}">
        <p14:creationId xmlns:p14="http://schemas.microsoft.com/office/powerpoint/2010/main" val="208311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13" y="38138"/>
            <a:ext cx="10515600" cy="1325563"/>
          </a:xfrm>
        </p:spPr>
        <p:txBody>
          <a:bodyPr/>
          <a:lstStyle/>
          <a:p>
            <a:r>
              <a:rPr lang="en-US" b="1" dirty="0"/>
              <a:t>Bonus: What happens if we have no money? Ineffective Demand</a:t>
            </a:r>
            <a:endParaRPr lang="en-US" dirty="0"/>
          </a:p>
        </p:txBody>
      </p:sp>
      <p:sp>
        <p:nvSpPr>
          <p:cNvPr id="3" name="Content Placeholder 2"/>
          <p:cNvSpPr>
            <a:spLocks noGrp="1"/>
          </p:cNvSpPr>
          <p:nvPr>
            <p:ph idx="1"/>
          </p:nvPr>
        </p:nvSpPr>
        <p:spPr>
          <a:xfrm>
            <a:off x="309967" y="1239864"/>
            <a:ext cx="6746615" cy="2685087"/>
          </a:xfrm>
        </p:spPr>
        <p:txBody>
          <a:bodyPr>
            <a:normAutofit fontScale="85000" lnSpcReduction="20000"/>
          </a:bodyPr>
          <a:lstStyle/>
          <a:p>
            <a:r>
              <a:rPr lang="en-US" dirty="0"/>
              <a:t>If we measure demand and willingness to pay with money, what happens if someone wants something but has no money?</a:t>
            </a:r>
          </a:p>
          <a:p>
            <a:r>
              <a:rPr lang="en-US" dirty="0">
                <a:solidFill>
                  <a:srgbClr val="00B0F0"/>
                </a:solidFill>
              </a:rPr>
              <a:t>Ineffective demand</a:t>
            </a:r>
            <a:r>
              <a:rPr lang="en-US" dirty="0"/>
              <a:t> is when desire is not backed by the purchasing power (i.e., when the buyer cannot afford to buy the good or service). </a:t>
            </a:r>
          </a:p>
          <a:p>
            <a:pPr lvl="1"/>
            <a:r>
              <a:rPr lang="en-US" dirty="0"/>
              <a:t>For example, many consumers might demand a fancy yacht, but do not have the financial means to purchase it. </a:t>
            </a:r>
            <a:r>
              <a:rPr lang="en-US" dirty="0">
                <a:solidFill>
                  <a:srgbClr val="00B0F0"/>
                </a:solidFill>
              </a:rPr>
              <a:t>Effective demand </a:t>
            </a:r>
            <a:r>
              <a:rPr lang="en-US" dirty="0"/>
              <a:t>is where you have the desire AND the ability to pay. </a:t>
            </a:r>
          </a:p>
          <a:p>
            <a:pPr marL="0" indent="0">
              <a:buNone/>
            </a:pPr>
            <a:endParaRPr lang="en-US" dirty="0"/>
          </a:p>
        </p:txBody>
      </p:sp>
      <p:pic>
        <p:nvPicPr>
          <p:cNvPr id="6" name="Picture 5"/>
          <p:cNvPicPr>
            <a:picLocks noChangeAspect="1"/>
          </p:cNvPicPr>
          <p:nvPr/>
        </p:nvPicPr>
        <p:blipFill>
          <a:blip r:embed="rId2"/>
          <a:stretch>
            <a:fillRect/>
          </a:stretch>
        </p:blipFill>
        <p:spPr>
          <a:xfrm>
            <a:off x="4627418" y="4290494"/>
            <a:ext cx="2763738" cy="1942782"/>
          </a:xfrm>
          <a:prstGeom prst="rect">
            <a:avLst/>
          </a:prstGeom>
        </p:spPr>
      </p:pic>
      <p:sp>
        <p:nvSpPr>
          <p:cNvPr id="10" name="TextBox 9"/>
          <p:cNvSpPr txBox="1"/>
          <p:nvPr/>
        </p:nvSpPr>
        <p:spPr>
          <a:xfrm>
            <a:off x="8192655" y="4876800"/>
            <a:ext cx="3827134" cy="1200329"/>
          </a:xfrm>
          <a:prstGeom prst="rect">
            <a:avLst/>
          </a:prstGeom>
          <a:solidFill>
            <a:srgbClr val="FFFF00"/>
          </a:solidFill>
        </p:spPr>
        <p:txBody>
          <a:bodyPr wrap="square" rtlCol="0">
            <a:spAutoFit/>
          </a:bodyPr>
          <a:lstStyle/>
          <a:p>
            <a:r>
              <a:rPr lang="en-US" sz="1600" dirty="0">
                <a:solidFill>
                  <a:srgbClr val="FF0000"/>
                </a:solidFill>
              </a:rPr>
              <a:t>Summary</a:t>
            </a:r>
          </a:p>
          <a:p>
            <a:r>
              <a:rPr lang="en-US" sz="1400" dirty="0">
                <a:solidFill>
                  <a:srgbClr val="FF0000"/>
                </a:solidFill>
              </a:rPr>
              <a:t>Ineffective demand is demand that is not backed up by money.</a:t>
            </a:r>
          </a:p>
          <a:p>
            <a:r>
              <a:rPr lang="en-US" sz="1400" dirty="0">
                <a:solidFill>
                  <a:srgbClr val="FF0000"/>
                </a:solidFill>
              </a:rPr>
              <a:t>Effective demand = willingness to pay AND ability to pay</a:t>
            </a:r>
          </a:p>
        </p:txBody>
      </p:sp>
      <p:pic>
        <p:nvPicPr>
          <p:cNvPr id="9" name="Picture 8"/>
          <p:cNvPicPr>
            <a:picLocks noChangeAspect="1"/>
          </p:cNvPicPr>
          <p:nvPr/>
        </p:nvPicPr>
        <p:blipFill>
          <a:blip r:embed="rId3"/>
          <a:stretch>
            <a:fillRect/>
          </a:stretch>
        </p:blipFill>
        <p:spPr>
          <a:xfrm>
            <a:off x="7289420" y="1239865"/>
            <a:ext cx="2372056" cy="1438476"/>
          </a:xfrm>
          <a:prstGeom prst="rect">
            <a:avLst/>
          </a:prstGeom>
        </p:spPr>
      </p:pic>
      <p:pic>
        <p:nvPicPr>
          <p:cNvPr id="4" name="Picture 3"/>
          <p:cNvPicPr>
            <a:picLocks noChangeAspect="1"/>
          </p:cNvPicPr>
          <p:nvPr/>
        </p:nvPicPr>
        <p:blipFill>
          <a:blip r:embed="rId4"/>
          <a:stretch>
            <a:fillRect/>
          </a:stretch>
        </p:blipFill>
        <p:spPr>
          <a:xfrm>
            <a:off x="9661476" y="1027126"/>
            <a:ext cx="2209392" cy="1926795"/>
          </a:xfrm>
          <a:prstGeom prst="rect">
            <a:avLst/>
          </a:prstGeom>
        </p:spPr>
      </p:pic>
      <p:sp>
        <p:nvSpPr>
          <p:cNvPr id="5" name="Rectangle 4"/>
          <p:cNvSpPr/>
          <p:nvPr/>
        </p:nvSpPr>
        <p:spPr>
          <a:xfrm>
            <a:off x="475129" y="4336775"/>
            <a:ext cx="3836895" cy="1754326"/>
          </a:xfrm>
          <a:prstGeom prst="rect">
            <a:avLst/>
          </a:prstGeom>
        </p:spPr>
        <p:txBody>
          <a:bodyPr wrap="square">
            <a:spAutoFit/>
          </a:bodyPr>
          <a:lstStyle/>
          <a:p>
            <a:r>
              <a:rPr lang="en-US" dirty="0"/>
              <a:t>What is meant by demand and what makes it “effective”?</a:t>
            </a:r>
          </a:p>
          <a:p>
            <a:r>
              <a:rPr lang="en-US" dirty="0">
                <a:solidFill>
                  <a:srgbClr val="FF0000"/>
                </a:solidFill>
              </a:rPr>
              <a:t>Effective demand refers to how much a buyer is willing AND able to purchase at a given price. Without enough money it is ‘ineffective demand’.</a:t>
            </a:r>
          </a:p>
        </p:txBody>
      </p:sp>
    </p:spTree>
    <p:extLst>
      <p:ext uri="{BB962C8B-B14F-4D97-AF65-F5344CB8AC3E}">
        <p14:creationId xmlns:p14="http://schemas.microsoft.com/office/powerpoint/2010/main" val="419359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Summary</a:t>
            </a:r>
          </a:p>
        </p:txBody>
      </p:sp>
      <p:sp>
        <p:nvSpPr>
          <p:cNvPr id="3" name="Content Placeholder 2"/>
          <p:cNvSpPr>
            <a:spLocks noGrp="1"/>
          </p:cNvSpPr>
          <p:nvPr>
            <p:ph idx="1"/>
          </p:nvPr>
        </p:nvSpPr>
        <p:spPr>
          <a:xfrm>
            <a:off x="838201" y="1825625"/>
            <a:ext cx="5775036" cy="4351338"/>
          </a:xfrm>
        </p:spPr>
        <p:txBody>
          <a:bodyPr>
            <a:normAutofit fontScale="92500" lnSpcReduction="20000"/>
          </a:bodyPr>
          <a:lstStyle/>
          <a:p>
            <a:r>
              <a:rPr lang="en-US" dirty="0"/>
              <a:t>Utility is the benefit we receive from a good/service.</a:t>
            </a:r>
          </a:p>
          <a:p>
            <a:r>
              <a:rPr lang="en-US" dirty="0"/>
              <a:t>Law of demand – the </a:t>
            </a:r>
            <a:r>
              <a:rPr lang="en-US" dirty="0">
                <a:solidFill>
                  <a:srgbClr val="00B0F0"/>
                </a:solidFill>
              </a:rPr>
              <a:t>demand curve slopes downward</a:t>
            </a:r>
            <a:r>
              <a:rPr lang="en-US" dirty="0"/>
              <a:t>.</a:t>
            </a:r>
          </a:p>
          <a:p>
            <a:pPr lvl="1"/>
            <a:r>
              <a:rPr lang="en-US" dirty="0"/>
              <a:t>Lower price = higher quantity bought</a:t>
            </a:r>
          </a:p>
          <a:p>
            <a:pPr lvl="1"/>
            <a:r>
              <a:rPr lang="en-US" dirty="0"/>
              <a:t>Price – y axis, Quantity – x axis</a:t>
            </a:r>
          </a:p>
          <a:p>
            <a:r>
              <a:rPr lang="en-US" dirty="0"/>
              <a:t>The market demand curve is made up of many consumers. (We add the curves together)</a:t>
            </a:r>
          </a:p>
          <a:p>
            <a:r>
              <a:rPr lang="en-US" dirty="0"/>
              <a:t>The demand curve shows the </a:t>
            </a:r>
            <a:r>
              <a:rPr lang="en-US" dirty="0">
                <a:solidFill>
                  <a:srgbClr val="00B0F0"/>
                </a:solidFill>
              </a:rPr>
              <a:t>willingness to pay of consumers</a:t>
            </a:r>
            <a:r>
              <a:rPr lang="en-US" dirty="0"/>
              <a:t>.</a:t>
            </a:r>
          </a:p>
          <a:p>
            <a:pPr lvl="1"/>
            <a:r>
              <a:rPr lang="en-US" dirty="0"/>
              <a:t>Higher utility = higher willingness to pay</a:t>
            </a:r>
          </a:p>
          <a:p>
            <a:pPr lvl="2"/>
            <a:r>
              <a:rPr lang="en-US" dirty="0"/>
              <a:t>Shown on the top part of the demand curve</a:t>
            </a:r>
          </a:p>
          <a:p>
            <a:endParaRPr lang="en-US" dirty="0"/>
          </a:p>
        </p:txBody>
      </p:sp>
      <p:pic>
        <p:nvPicPr>
          <p:cNvPr id="4" name="Picture 3"/>
          <p:cNvPicPr>
            <a:picLocks noChangeAspect="1"/>
          </p:cNvPicPr>
          <p:nvPr/>
        </p:nvPicPr>
        <p:blipFill>
          <a:blip r:embed="rId2"/>
          <a:stretch>
            <a:fillRect/>
          </a:stretch>
        </p:blipFill>
        <p:spPr>
          <a:xfrm>
            <a:off x="6815667" y="1567007"/>
            <a:ext cx="5203349" cy="3732004"/>
          </a:xfrm>
          <a:prstGeom prst="rect">
            <a:avLst/>
          </a:prstGeom>
        </p:spPr>
      </p:pic>
    </p:spTree>
    <p:extLst>
      <p:ext uri="{BB962C8B-B14F-4D97-AF65-F5344CB8AC3E}">
        <p14:creationId xmlns:p14="http://schemas.microsoft.com/office/powerpoint/2010/main" val="44271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Understanding the Demand Curve</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1382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00" y="2486127"/>
            <a:ext cx="4789416" cy="4013200"/>
          </a:xfrm>
          <a:prstGeom prst="rect">
            <a:avLst/>
          </a:prstGeom>
        </p:spPr>
      </p:pic>
      <p:sp>
        <p:nvSpPr>
          <p:cNvPr id="2" name="Title 1"/>
          <p:cNvSpPr>
            <a:spLocks noGrp="1"/>
          </p:cNvSpPr>
          <p:nvPr>
            <p:ph type="title"/>
          </p:nvPr>
        </p:nvSpPr>
        <p:spPr/>
        <p:txBody>
          <a:bodyPr/>
          <a:lstStyle/>
          <a:p>
            <a:r>
              <a:rPr lang="en-US" dirty="0"/>
              <a:t>Three Reasons for the Law of Demand</a:t>
            </a:r>
          </a:p>
        </p:txBody>
      </p:sp>
      <p:sp>
        <p:nvSpPr>
          <p:cNvPr id="3" name="Content Placeholder 2"/>
          <p:cNvSpPr>
            <a:spLocks noGrp="1"/>
          </p:cNvSpPr>
          <p:nvPr>
            <p:ph idx="1"/>
          </p:nvPr>
        </p:nvSpPr>
        <p:spPr/>
        <p:txBody>
          <a:bodyPr/>
          <a:lstStyle/>
          <a:p>
            <a:r>
              <a:rPr lang="en-US" dirty="0"/>
              <a:t>We have established the </a:t>
            </a:r>
            <a:r>
              <a:rPr lang="en-US" dirty="0">
                <a:solidFill>
                  <a:srgbClr val="00B0F0"/>
                </a:solidFill>
              </a:rPr>
              <a:t>law of the demand </a:t>
            </a:r>
            <a:r>
              <a:rPr lang="en-US" dirty="0"/>
              <a:t>– the demand curve slopes down!</a:t>
            </a:r>
          </a:p>
          <a:p>
            <a:r>
              <a:rPr lang="en-US" dirty="0"/>
              <a:t>There are </a:t>
            </a:r>
            <a:r>
              <a:rPr lang="en-US" dirty="0">
                <a:solidFill>
                  <a:srgbClr val="00B0F0"/>
                </a:solidFill>
              </a:rPr>
              <a:t>three reasons </a:t>
            </a:r>
            <a:r>
              <a:rPr lang="en-US" dirty="0"/>
              <a:t>for this.</a:t>
            </a:r>
          </a:p>
          <a:p>
            <a:pPr lvl="1"/>
            <a:r>
              <a:rPr lang="en-US" dirty="0">
                <a:hlinkClick r:id="rId3" action="ppaction://hlinksldjump"/>
              </a:rPr>
              <a:t>1. Diminishing Marginal Utility</a:t>
            </a:r>
            <a:endParaRPr lang="en-US" dirty="0"/>
          </a:p>
          <a:p>
            <a:pPr lvl="1"/>
            <a:r>
              <a:rPr lang="en-US" dirty="0">
                <a:hlinkClick r:id="rId4" action="ppaction://hlinksldjump"/>
              </a:rPr>
              <a:t>2. The Income Effect</a:t>
            </a:r>
            <a:endParaRPr lang="en-US" dirty="0"/>
          </a:p>
          <a:p>
            <a:pPr lvl="1"/>
            <a:r>
              <a:rPr lang="en-US" dirty="0">
                <a:hlinkClick r:id="rId4" action="ppaction://hlinksldjump"/>
              </a:rPr>
              <a:t>3. The Substitution Effect</a:t>
            </a:r>
            <a:endParaRPr lang="en-US" dirty="0"/>
          </a:p>
        </p:txBody>
      </p:sp>
      <p:pic>
        <p:nvPicPr>
          <p:cNvPr id="4" name="Picture 3"/>
          <p:cNvPicPr>
            <a:picLocks noChangeAspect="1"/>
          </p:cNvPicPr>
          <p:nvPr/>
        </p:nvPicPr>
        <p:blipFill>
          <a:blip r:embed="rId5"/>
          <a:stretch>
            <a:fillRect/>
          </a:stretch>
        </p:blipFill>
        <p:spPr>
          <a:xfrm>
            <a:off x="8172006" y="2534239"/>
            <a:ext cx="3181794" cy="1467055"/>
          </a:xfrm>
          <a:prstGeom prst="rect">
            <a:avLst/>
          </a:prstGeom>
        </p:spPr>
      </p:pic>
      <p:sp>
        <p:nvSpPr>
          <p:cNvPr id="6" name="Right Arrow 5"/>
          <p:cNvSpPr/>
          <p:nvPr/>
        </p:nvSpPr>
        <p:spPr>
          <a:xfrm rot="2482224">
            <a:off x="7173208" y="3920160"/>
            <a:ext cx="277590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26836" y="4821382"/>
            <a:ext cx="4221019"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We know that the demand curve slopes down – the law of demand. But there are three explanations for this. </a:t>
            </a:r>
          </a:p>
        </p:txBody>
      </p:sp>
    </p:spTree>
    <p:extLst>
      <p:ext uri="{BB962C8B-B14F-4D97-AF65-F5344CB8AC3E}">
        <p14:creationId xmlns:p14="http://schemas.microsoft.com/office/powerpoint/2010/main" val="334141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 1: Diminishing Marginal Utility</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5048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64859" cy="979581"/>
          </a:xfrm>
        </p:spPr>
        <p:txBody>
          <a:bodyPr>
            <a:normAutofit/>
          </a:bodyPr>
          <a:lstStyle/>
          <a:p>
            <a:r>
              <a:rPr lang="en-US" dirty="0"/>
              <a:t>Utility Revision</a:t>
            </a:r>
          </a:p>
        </p:txBody>
      </p:sp>
      <p:sp>
        <p:nvSpPr>
          <p:cNvPr id="3" name="Content Placeholder 2"/>
          <p:cNvSpPr>
            <a:spLocks noGrp="1"/>
          </p:cNvSpPr>
          <p:nvPr>
            <p:ph idx="1"/>
          </p:nvPr>
        </p:nvSpPr>
        <p:spPr>
          <a:xfrm>
            <a:off x="368301" y="1689667"/>
            <a:ext cx="6178924" cy="1881095"/>
          </a:xfrm>
        </p:spPr>
        <p:txBody>
          <a:bodyPr>
            <a:normAutofit/>
          </a:bodyPr>
          <a:lstStyle/>
          <a:p>
            <a:r>
              <a:rPr lang="en-US" dirty="0">
                <a:solidFill>
                  <a:srgbClr val="00B0F0"/>
                </a:solidFill>
              </a:rPr>
              <a:t>Utility</a:t>
            </a:r>
            <a:r>
              <a:rPr lang="en-US" dirty="0"/>
              <a:t> is a fancy term for </a:t>
            </a:r>
            <a:r>
              <a:rPr lang="en-US" dirty="0">
                <a:solidFill>
                  <a:srgbClr val="00B0F0"/>
                </a:solidFill>
              </a:rPr>
              <a:t>benefit/happiness/positivity</a:t>
            </a:r>
            <a:r>
              <a:rPr lang="en-US" dirty="0"/>
              <a:t> that we receive from an event, product or decision.</a:t>
            </a:r>
          </a:p>
        </p:txBody>
      </p:sp>
      <p:pic>
        <p:nvPicPr>
          <p:cNvPr id="4" name="Picture 3"/>
          <p:cNvPicPr>
            <a:picLocks noChangeAspect="1"/>
          </p:cNvPicPr>
          <p:nvPr/>
        </p:nvPicPr>
        <p:blipFill>
          <a:blip r:embed="rId2"/>
          <a:stretch>
            <a:fillRect/>
          </a:stretch>
        </p:blipFill>
        <p:spPr>
          <a:xfrm>
            <a:off x="6990636" y="365125"/>
            <a:ext cx="4711136" cy="3789392"/>
          </a:xfrm>
          <a:prstGeom prst="rect">
            <a:avLst/>
          </a:prstGeom>
        </p:spPr>
      </p:pic>
      <p:sp>
        <p:nvSpPr>
          <p:cNvPr id="6" name="TextBox 5"/>
          <p:cNvSpPr txBox="1"/>
          <p:nvPr/>
        </p:nvSpPr>
        <p:spPr>
          <a:xfrm>
            <a:off x="7584639" y="2045440"/>
            <a:ext cx="2232211" cy="584775"/>
          </a:xfrm>
          <a:prstGeom prst="rect">
            <a:avLst/>
          </a:prstGeom>
          <a:noFill/>
        </p:spPr>
        <p:txBody>
          <a:bodyPr wrap="square" rtlCol="0">
            <a:spAutoFit/>
          </a:bodyPr>
          <a:lstStyle/>
          <a:p>
            <a:r>
              <a:rPr lang="en-US" sz="3200" dirty="0"/>
              <a:t>Utility = </a:t>
            </a:r>
          </a:p>
        </p:txBody>
      </p:sp>
    </p:spTree>
    <p:extLst>
      <p:ext uri="{BB962C8B-B14F-4D97-AF65-F5344CB8AC3E}">
        <p14:creationId xmlns:p14="http://schemas.microsoft.com/office/powerpoint/2010/main" val="10144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99560"/>
            <a:ext cx="10515600" cy="1325563"/>
          </a:xfrm>
        </p:spPr>
        <p:txBody>
          <a:bodyPr/>
          <a:lstStyle/>
          <a:p>
            <a:r>
              <a:rPr lang="en-US" dirty="0"/>
              <a:t>1. Diminishing Marginal Utility</a:t>
            </a:r>
          </a:p>
        </p:txBody>
      </p:sp>
      <p:sp>
        <p:nvSpPr>
          <p:cNvPr id="3" name="Content Placeholder 2"/>
          <p:cNvSpPr>
            <a:spLocks noGrp="1"/>
          </p:cNvSpPr>
          <p:nvPr>
            <p:ph idx="1"/>
          </p:nvPr>
        </p:nvSpPr>
        <p:spPr>
          <a:xfrm>
            <a:off x="748145" y="1525123"/>
            <a:ext cx="6614189" cy="4651840"/>
          </a:xfrm>
        </p:spPr>
        <p:txBody>
          <a:bodyPr>
            <a:normAutofit fontScale="92500" lnSpcReduction="20000"/>
          </a:bodyPr>
          <a:lstStyle/>
          <a:p>
            <a:r>
              <a:rPr lang="en-US" dirty="0">
                <a:solidFill>
                  <a:srgbClr val="00B0F0"/>
                </a:solidFill>
              </a:rPr>
              <a:t>Diminishing </a:t>
            </a:r>
            <a:r>
              <a:rPr lang="en-US" dirty="0"/>
              <a:t>= getting smaller and smaller</a:t>
            </a:r>
          </a:p>
          <a:p>
            <a:r>
              <a:rPr lang="en-US" dirty="0">
                <a:solidFill>
                  <a:srgbClr val="00B0F0"/>
                </a:solidFill>
              </a:rPr>
              <a:t>Marginal</a:t>
            </a:r>
            <a:r>
              <a:rPr lang="en-US" dirty="0"/>
              <a:t> = from the last unit</a:t>
            </a:r>
          </a:p>
          <a:p>
            <a:pPr lvl="1"/>
            <a:r>
              <a:rPr lang="en-US" dirty="0"/>
              <a:t>You will see the term marginal a lot in economics. </a:t>
            </a:r>
          </a:p>
          <a:p>
            <a:pPr lvl="1"/>
            <a:r>
              <a:rPr lang="en-US" dirty="0"/>
              <a:t>It always means ‘the last one’ </a:t>
            </a:r>
            <a:r>
              <a:rPr lang="en-US" dirty="0" err="1"/>
              <a:t>eg</a:t>
            </a:r>
            <a:r>
              <a:rPr lang="en-US" dirty="0"/>
              <a:t>. the last thing we produced, the last dollar we received</a:t>
            </a:r>
          </a:p>
          <a:p>
            <a:r>
              <a:rPr lang="en-US" dirty="0">
                <a:solidFill>
                  <a:srgbClr val="00B0F0"/>
                </a:solidFill>
              </a:rPr>
              <a:t>Utility</a:t>
            </a:r>
            <a:r>
              <a:rPr lang="en-US" dirty="0"/>
              <a:t> = happiness, benefit etc.</a:t>
            </a:r>
          </a:p>
          <a:p>
            <a:r>
              <a:rPr lang="en-US" dirty="0">
                <a:solidFill>
                  <a:srgbClr val="00B0F0"/>
                </a:solidFill>
              </a:rPr>
              <a:t>Marginal utility </a:t>
            </a:r>
            <a:r>
              <a:rPr lang="en-US" dirty="0"/>
              <a:t>= how much benefit/happiness you get from the last unit.</a:t>
            </a:r>
          </a:p>
          <a:p>
            <a:endParaRPr lang="en-US" dirty="0"/>
          </a:p>
          <a:p>
            <a:r>
              <a:rPr lang="en-US" dirty="0"/>
              <a:t>Note: </a:t>
            </a:r>
            <a:r>
              <a:rPr lang="en-US" dirty="0">
                <a:solidFill>
                  <a:srgbClr val="FF0000"/>
                </a:solidFill>
              </a:rPr>
              <a:t>Marginal Utility can become negative. </a:t>
            </a:r>
            <a:r>
              <a:rPr lang="en-US" dirty="0"/>
              <a:t>Imagine eating 10 pizzas… the last pizza may actually make you feel sick (negative benefit)!</a:t>
            </a:r>
          </a:p>
          <a:p>
            <a:r>
              <a:rPr lang="en-US" dirty="0">
                <a:hlinkClick r:id="rId2"/>
              </a:rPr>
              <a:t>Link</a:t>
            </a:r>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747864" y="665627"/>
            <a:ext cx="3811318" cy="2185060"/>
          </a:xfrm>
          <a:prstGeom prst="rect">
            <a:avLst/>
          </a:prstGeom>
        </p:spPr>
      </p:pic>
      <p:pic>
        <p:nvPicPr>
          <p:cNvPr id="6" name="Picture 5"/>
          <p:cNvPicPr>
            <a:picLocks noChangeAspect="1"/>
          </p:cNvPicPr>
          <p:nvPr/>
        </p:nvPicPr>
        <p:blipFill>
          <a:blip r:embed="rId4"/>
          <a:stretch>
            <a:fillRect/>
          </a:stretch>
        </p:blipFill>
        <p:spPr>
          <a:xfrm>
            <a:off x="7629178" y="3151189"/>
            <a:ext cx="4048690" cy="2667372"/>
          </a:xfrm>
          <a:prstGeom prst="rect">
            <a:avLst/>
          </a:prstGeom>
        </p:spPr>
      </p:pic>
    </p:spTree>
    <p:extLst>
      <p:ext uri="{BB962C8B-B14F-4D97-AF65-F5344CB8AC3E}">
        <p14:creationId xmlns:p14="http://schemas.microsoft.com/office/powerpoint/2010/main" val="35268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26" y="314855"/>
            <a:ext cx="10515600" cy="1325563"/>
          </a:xfrm>
        </p:spPr>
        <p:txBody>
          <a:bodyPr/>
          <a:lstStyle/>
          <a:p>
            <a:r>
              <a:rPr lang="en-US" b="1" dirty="0"/>
              <a:t>Meaning of demand</a:t>
            </a:r>
            <a:br>
              <a:rPr lang="en-US" b="1" dirty="0"/>
            </a:br>
            <a:endParaRPr lang="en-US" dirty="0"/>
          </a:p>
        </p:txBody>
      </p:sp>
      <p:sp>
        <p:nvSpPr>
          <p:cNvPr id="3" name="Content Placeholder 2"/>
          <p:cNvSpPr>
            <a:spLocks noGrp="1"/>
          </p:cNvSpPr>
          <p:nvPr>
            <p:ph idx="1"/>
          </p:nvPr>
        </p:nvSpPr>
        <p:spPr>
          <a:xfrm>
            <a:off x="309967" y="1239864"/>
            <a:ext cx="6746615" cy="2685087"/>
          </a:xfrm>
        </p:spPr>
        <p:txBody>
          <a:bodyPr>
            <a:normAutofit/>
          </a:bodyPr>
          <a:lstStyle/>
          <a:p>
            <a:pPr marL="0" indent="0">
              <a:buNone/>
            </a:pPr>
            <a:r>
              <a:rPr lang="en-US" dirty="0"/>
              <a:t>In non-economic terms, demand means how much we want something. </a:t>
            </a:r>
          </a:p>
          <a:p>
            <a:pPr marL="0" indent="0">
              <a:buNone/>
            </a:pPr>
            <a:r>
              <a:rPr lang="en-US" dirty="0"/>
              <a:t>In more economic terms, </a:t>
            </a:r>
            <a:r>
              <a:rPr lang="en-US" dirty="0">
                <a:solidFill>
                  <a:srgbClr val="00B0F0"/>
                </a:solidFill>
              </a:rPr>
              <a:t>demand</a:t>
            </a:r>
            <a:r>
              <a:rPr lang="en-US" dirty="0"/>
              <a:t> refers to the </a:t>
            </a:r>
            <a:r>
              <a:rPr lang="en-US" dirty="0">
                <a:solidFill>
                  <a:srgbClr val="00B0F0"/>
                </a:solidFill>
              </a:rPr>
              <a:t>how much a buyer</a:t>
            </a:r>
            <a:r>
              <a:rPr lang="en-US" dirty="0"/>
              <a:t> </a:t>
            </a:r>
            <a:r>
              <a:rPr lang="en-US" dirty="0">
                <a:solidFill>
                  <a:srgbClr val="00B0F0"/>
                </a:solidFill>
              </a:rPr>
              <a:t>is willing</a:t>
            </a:r>
            <a:r>
              <a:rPr lang="en-US" dirty="0"/>
              <a:t> </a:t>
            </a:r>
            <a:r>
              <a:rPr lang="en-US" dirty="0">
                <a:solidFill>
                  <a:srgbClr val="00B0F0"/>
                </a:solidFill>
              </a:rPr>
              <a:t>to pay for a good or service</a:t>
            </a:r>
            <a:r>
              <a:rPr lang="en-US" dirty="0"/>
              <a:t>. </a:t>
            </a:r>
          </a:p>
        </p:txBody>
      </p:sp>
      <p:sp>
        <p:nvSpPr>
          <p:cNvPr id="10" name="TextBox 9"/>
          <p:cNvSpPr txBox="1"/>
          <p:nvPr/>
        </p:nvSpPr>
        <p:spPr>
          <a:xfrm>
            <a:off x="8192655" y="4876800"/>
            <a:ext cx="3827134" cy="769441"/>
          </a:xfrm>
          <a:prstGeom prst="rect">
            <a:avLst/>
          </a:prstGeom>
          <a:solidFill>
            <a:srgbClr val="FFFF00"/>
          </a:solidFill>
        </p:spPr>
        <p:txBody>
          <a:bodyPr wrap="square" rtlCol="0">
            <a:spAutoFit/>
          </a:bodyPr>
          <a:lstStyle/>
          <a:p>
            <a:r>
              <a:rPr lang="en-US" sz="1600" dirty="0">
                <a:solidFill>
                  <a:srgbClr val="FF0000"/>
                </a:solidFill>
              </a:rPr>
              <a:t>Summary</a:t>
            </a:r>
          </a:p>
          <a:p>
            <a:r>
              <a:rPr lang="en-US" sz="1400" dirty="0">
                <a:solidFill>
                  <a:srgbClr val="FF0000"/>
                </a:solidFill>
              </a:rPr>
              <a:t>Demand represents our willingness to pay for something. </a:t>
            </a:r>
          </a:p>
        </p:txBody>
      </p:sp>
      <p:pic>
        <p:nvPicPr>
          <p:cNvPr id="9" name="Picture 8"/>
          <p:cNvPicPr>
            <a:picLocks noChangeAspect="1"/>
          </p:cNvPicPr>
          <p:nvPr/>
        </p:nvPicPr>
        <p:blipFill>
          <a:blip r:embed="rId2"/>
          <a:stretch>
            <a:fillRect/>
          </a:stretch>
        </p:blipFill>
        <p:spPr>
          <a:xfrm>
            <a:off x="7289420" y="1239865"/>
            <a:ext cx="2372056" cy="1438476"/>
          </a:xfrm>
          <a:prstGeom prst="rect">
            <a:avLst/>
          </a:prstGeom>
        </p:spPr>
      </p:pic>
      <p:pic>
        <p:nvPicPr>
          <p:cNvPr id="4" name="Picture 3"/>
          <p:cNvPicPr>
            <a:picLocks noChangeAspect="1"/>
          </p:cNvPicPr>
          <p:nvPr/>
        </p:nvPicPr>
        <p:blipFill>
          <a:blip r:embed="rId3"/>
          <a:stretch>
            <a:fillRect/>
          </a:stretch>
        </p:blipFill>
        <p:spPr>
          <a:xfrm>
            <a:off x="9661476" y="1027126"/>
            <a:ext cx="2209392" cy="1926795"/>
          </a:xfrm>
          <a:prstGeom prst="rect">
            <a:avLst/>
          </a:prstGeom>
        </p:spPr>
      </p:pic>
    </p:spTree>
    <p:extLst>
      <p:ext uri="{BB962C8B-B14F-4D97-AF65-F5344CB8AC3E}">
        <p14:creationId xmlns:p14="http://schemas.microsoft.com/office/powerpoint/2010/main" val="201588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diminishing marginal utility? Give an example.</a:t>
            </a:r>
          </a:p>
          <a:p>
            <a:r>
              <a:rPr lang="en-US" dirty="0">
                <a:solidFill>
                  <a:srgbClr val="FF0000"/>
                </a:solidFill>
              </a:rPr>
              <a:t>You play video games. The first hour is the most fun and it gets less fun as time passes, even though it may still be a lot of fun. If you play for 10 hours straight, the final hour may even give you negative utility.</a:t>
            </a:r>
          </a:p>
        </p:txBody>
      </p:sp>
      <p:sp>
        <p:nvSpPr>
          <p:cNvPr id="5" name="TextBox 4"/>
          <p:cNvSpPr txBox="1"/>
          <p:nvPr/>
        </p:nvSpPr>
        <p:spPr>
          <a:xfrm>
            <a:off x="7939455" y="4001294"/>
            <a:ext cx="2998694" cy="584775"/>
          </a:xfrm>
          <a:prstGeom prst="rect">
            <a:avLst/>
          </a:prstGeom>
          <a:noFill/>
        </p:spPr>
        <p:txBody>
          <a:bodyPr wrap="square" rtlCol="0">
            <a:spAutoFit/>
          </a:bodyPr>
          <a:lstStyle/>
          <a:p>
            <a:r>
              <a:rPr lang="en-US" sz="3200" dirty="0">
                <a:hlinkClick r:id="rId2"/>
              </a:rPr>
              <a:t>Donut Torture</a:t>
            </a:r>
            <a:endParaRPr lang="en-US" sz="3200" dirty="0"/>
          </a:p>
        </p:txBody>
      </p:sp>
    </p:spTree>
    <p:extLst>
      <p:ext uri="{BB962C8B-B14F-4D97-AF65-F5344CB8AC3E}">
        <p14:creationId xmlns:p14="http://schemas.microsoft.com/office/powerpoint/2010/main" val="705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65" y="132542"/>
            <a:ext cx="5240242" cy="804304"/>
          </a:xfrm>
        </p:spPr>
        <p:txBody>
          <a:bodyPr>
            <a:normAutofit fontScale="90000"/>
          </a:bodyPr>
          <a:lstStyle/>
          <a:p>
            <a:r>
              <a:rPr lang="en-US" dirty="0"/>
              <a:t>Reason 2. Income Effect</a:t>
            </a:r>
          </a:p>
        </p:txBody>
      </p:sp>
      <p:sp>
        <p:nvSpPr>
          <p:cNvPr id="3" name="Content Placeholder 2"/>
          <p:cNvSpPr>
            <a:spLocks noGrp="1"/>
          </p:cNvSpPr>
          <p:nvPr>
            <p:ph idx="1"/>
          </p:nvPr>
        </p:nvSpPr>
        <p:spPr>
          <a:xfrm>
            <a:off x="215153" y="1082631"/>
            <a:ext cx="5589494" cy="2847716"/>
          </a:xfrm>
          <a:ln>
            <a:solidFill>
              <a:schemeClr val="tx1"/>
            </a:solidFill>
          </a:ln>
        </p:spPr>
        <p:txBody>
          <a:bodyPr>
            <a:normAutofit/>
          </a:bodyPr>
          <a:lstStyle/>
          <a:p>
            <a:r>
              <a:rPr lang="en-US" sz="2400" dirty="0"/>
              <a:t>When the price of a good falls, this means that you have </a:t>
            </a:r>
            <a:r>
              <a:rPr lang="en-US" sz="2400" dirty="0">
                <a:solidFill>
                  <a:srgbClr val="00B0F0"/>
                </a:solidFill>
              </a:rPr>
              <a:t>more spare money</a:t>
            </a:r>
          </a:p>
          <a:p>
            <a:r>
              <a:rPr lang="en-US" sz="2400" dirty="0"/>
              <a:t>So you can buy more of ALL Goods</a:t>
            </a:r>
          </a:p>
          <a:p>
            <a:r>
              <a:rPr lang="en-US" sz="2400" dirty="0" err="1"/>
              <a:t>Eg</a:t>
            </a:r>
            <a:r>
              <a:rPr lang="en-US" sz="2400" dirty="0"/>
              <a:t>. The price of electricity falls so you have an extra $200 per month which you can now spend on anything, including that good! </a:t>
            </a:r>
            <a:r>
              <a:rPr lang="en-US" sz="2400" dirty="0" err="1"/>
              <a:t>Eg</a:t>
            </a:r>
            <a:r>
              <a:rPr lang="en-US" sz="2400" dirty="0"/>
              <a:t>. clothes, food etc.</a:t>
            </a:r>
          </a:p>
        </p:txBody>
      </p:sp>
      <p:sp>
        <p:nvSpPr>
          <p:cNvPr id="4" name="Content Placeholder 2"/>
          <p:cNvSpPr txBox="1">
            <a:spLocks/>
          </p:cNvSpPr>
          <p:nvPr/>
        </p:nvSpPr>
        <p:spPr>
          <a:xfrm>
            <a:off x="6210117" y="1038175"/>
            <a:ext cx="5414682" cy="309599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the price of a good falls, people have a tendency to </a:t>
            </a:r>
            <a:r>
              <a:rPr lang="en-US" sz="2400" dirty="0">
                <a:solidFill>
                  <a:srgbClr val="00B0F0"/>
                </a:solidFill>
              </a:rPr>
              <a:t>buy more of the cheaper good and less of the more expensive good</a:t>
            </a:r>
            <a:r>
              <a:rPr lang="en-US" sz="2400" dirty="0"/>
              <a:t>.</a:t>
            </a:r>
          </a:p>
          <a:p>
            <a:r>
              <a:rPr lang="en-US" sz="2400" dirty="0" err="1"/>
              <a:t>Eg</a:t>
            </a:r>
            <a:r>
              <a:rPr lang="en-US" sz="2400" dirty="0"/>
              <a:t>. If the price of oranges falls, people will buy fewer of the more expensive apples and substitute with more oranges.</a:t>
            </a:r>
          </a:p>
        </p:txBody>
      </p:sp>
      <p:sp>
        <p:nvSpPr>
          <p:cNvPr id="5" name="Title 1"/>
          <p:cNvSpPr txBox="1">
            <a:spLocks/>
          </p:cNvSpPr>
          <p:nvPr/>
        </p:nvSpPr>
        <p:spPr>
          <a:xfrm>
            <a:off x="6345207" y="59386"/>
            <a:ext cx="5195047" cy="80430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Reason 3. Substitution Effect</a:t>
            </a:r>
          </a:p>
        </p:txBody>
      </p:sp>
      <p:sp>
        <p:nvSpPr>
          <p:cNvPr id="6" name="TextBox 5"/>
          <p:cNvSpPr txBox="1"/>
          <p:nvPr/>
        </p:nvSpPr>
        <p:spPr>
          <a:xfrm>
            <a:off x="690282" y="5837913"/>
            <a:ext cx="4639235" cy="1015663"/>
          </a:xfrm>
          <a:prstGeom prst="rect">
            <a:avLst/>
          </a:prstGeom>
          <a:solidFill>
            <a:srgbClr val="FFFF00"/>
          </a:solidFill>
        </p:spPr>
        <p:txBody>
          <a:bodyPr wrap="square" rtlCol="0">
            <a:spAutoFit/>
          </a:bodyPr>
          <a:lstStyle/>
          <a:p>
            <a:r>
              <a:rPr lang="en-US" sz="2000" dirty="0">
                <a:solidFill>
                  <a:srgbClr val="FF0000"/>
                </a:solidFill>
              </a:rPr>
              <a:t>When the price of any good falls, your income is now higher so you buy more of everything! </a:t>
            </a:r>
          </a:p>
        </p:txBody>
      </p:sp>
      <p:sp>
        <p:nvSpPr>
          <p:cNvPr id="7" name="TextBox 6"/>
          <p:cNvSpPr txBox="1"/>
          <p:nvPr/>
        </p:nvSpPr>
        <p:spPr>
          <a:xfrm>
            <a:off x="6019710" y="5781203"/>
            <a:ext cx="4639235" cy="1015663"/>
          </a:xfrm>
          <a:prstGeom prst="rect">
            <a:avLst/>
          </a:prstGeom>
          <a:solidFill>
            <a:srgbClr val="FFFF00"/>
          </a:solidFill>
        </p:spPr>
        <p:txBody>
          <a:bodyPr wrap="square" rtlCol="0">
            <a:spAutoFit/>
          </a:bodyPr>
          <a:lstStyle/>
          <a:p>
            <a:r>
              <a:rPr lang="en-US" sz="2000" dirty="0">
                <a:solidFill>
                  <a:srgbClr val="FF0000"/>
                </a:solidFill>
              </a:rPr>
              <a:t>When the price of any good falls, you buy more of that good compared to other goods!</a:t>
            </a:r>
          </a:p>
        </p:txBody>
      </p:sp>
      <p:pic>
        <p:nvPicPr>
          <p:cNvPr id="8" name="Picture 7"/>
          <p:cNvPicPr>
            <a:picLocks noChangeAspect="1"/>
          </p:cNvPicPr>
          <p:nvPr/>
        </p:nvPicPr>
        <p:blipFill>
          <a:blip r:embed="rId2"/>
          <a:stretch>
            <a:fillRect/>
          </a:stretch>
        </p:blipFill>
        <p:spPr>
          <a:xfrm>
            <a:off x="2163970" y="4290381"/>
            <a:ext cx="1276528" cy="1543265"/>
          </a:xfrm>
          <a:prstGeom prst="rect">
            <a:avLst/>
          </a:prstGeom>
        </p:spPr>
      </p:pic>
      <p:pic>
        <p:nvPicPr>
          <p:cNvPr id="9" name="Picture 8"/>
          <p:cNvPicPr>
            <a:picLocks noChangeAspect="1"/>
          </p:cNvPicPr>
          <p:nvPr/>
        </p:nvPicPr>
        <p:blipFill>
          <a:blip r:embed="rId3"/>
          <a:stretch>
            <a:fillRect/>
          </a:stretch>
        </p:blipFill>
        <p:spPr>
          <a:xfrm>
            <a:off x="4184120" y="3674882"/>
            <a:ext cx="1705028" cy="1296782"/>
          </a:xfrm>
          <a:prstGeom prst="rect">
            <a:avLst/>
          </a:prstGeom>
        </p:spPr>
      </p:pic>
      <p:pic>
        <p:nvPicPr>
          <p:cNvPr id="10" name="Picture 9"/>
          <p:cNvPicPr>
            <a:picLocks noChangeAspect="1"/>
          </p:cNvPicPr>
          <p:nvPr/>
        </p:nvPicPr>
        <p:blipFill>
          <a:blip r:embed="rId4"/>
          <a:stretch>
            <a:fillRect/>
          </a:stretch>
        </p:blipFill>
        <p:spPr>
          <a:xfrm>
            <a:off x="10381122" y="4941651"/>
            <a:ext cx="1018937" cy="982805"/>
          </a:xfrm>
          <a:prstGeom prst="rect">
            <a:avLst/>
          </a:prstGeom>
        </p:spPr>
      </p:pic>
      <p:pic>
        <p:nvPicPr>
          <p:cNvPr id="11" name="Picture 10"/>
          <p:cNvPicPr>
            <a:picLocks noChangeAspect="1"/>
          </p:cNvPicPr>
          <p:nvPr/>
        </p:nvPicPr>
        <p:blipFill>
          <a:blip r:embed="rId5"/>
          <a:stretch>
            <a:fillRect/>
          </a:stretch>
        </p:blipFill>
        <p:spPr>
          <a:xfrm>
            <a:off x="6889212" y="4381191"/>
            <a:ext cx="1241687" cy="1152995"/>
          </a:xfrm>
          <a:prstGeom prst="rect">
            <a:avLst/>
          </a:prstGeom>
        </p:spPr>
      </p:pic>
      <p:pic>
        <p:nvPicPr>
          <p:cNvPr id="12" name="Picture 11"/>
          <p:cNvPicPr>
            <a:picLocks noChangeAspect="1"/>
          </p:cNvPicPr>
          <p:nvPr/>
        </p:nvPicPr>
        <p:blipFill>
          <a:blip r:embed="rId5"/>
          <a:stretch>
            <a:fillRect/>
          </a:stretch>
        </p:blipFill>
        <p:spPr>
          <a:xfrm>
            <a:off x="10307789" y="4091526"/>
            <a:ext cx="1072909" cy="996273"/>
          </a:xfrm>
          <a:prstGeom prst="rect">
            <a:avLst/>
          </a:prstGeom>
        </p:spPr>
      </p:pic>
      <p:pic>
        <p:nvPicPr>
          <p:cNvPr id="13" name="Picture 12"/>
          <p:cNvPicPr>
            <a:picLocks noChangeAspect="1"/>
          </p:cNvPicPr>
          <p:nvPr/>
        </p:nvPicPr>
        <p:blipFill>
          <a:blip r:embed="rId6"/>
          <a:stretch>
            <a:fillRect/>
          </a:stretch>
        </p:blipFill>
        <p:spPr>
          <a:xfrm>
            <a:off x="7350676" y="4233542"/>
            <a:ext cx="705542" cy="383098"/>
          </a:xfrm>
          <a:prstGeom prst="rect">
            <a:avLst/>
          </a:prstGeom>
        </p:spPr>
      </p:pic>
      <p:sp>
        <p:nvSpPr>
          <p:cNvPr id="14" name="Down Arrow 13"/>
          <p:cNvSpPr/>
          <p:nvPr/>
        </p:nvSpPr>
        <p:spPr>
          <a:xfrm>
            <a:off x="6303537" y="4496442"/>
            <a:ext cx="434602" cy="82351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8717284" y="4276108"/>
            <a:ext cx="629059" cy="145863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629848">
            <a:off x="9950858" y="4367295"/>
            <a:ext cx="240537" cy="50624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21436722">
            <a:off x="9995279" y="5066401"/>
            <a:ext cx="196691" cy="50179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3388434" y="4564080"/>
            <a:ext cx="629059" cy="88269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167353" y="4512423"/>
            <a:ext cx="1241687" cy="1152995"/>
          </a:xfrm>
          <a:prstGeom prst="rect">
            <a:avLst/>
          </a:prstGeom>
        </p:spPr>
      </p:pic>
      <p:pic>
        <p:nvPicPr>
          <p:cNvPr id="21" name="Picture 20"/>
          <p:cNvPicPr>
            <a:picLocks noChangeAspect="1"/>
          </p:cNvPicPr>
          <p:nvPr/>
        </p:nvPicPr>
        <p:blipFill>
          <a:blip r:embed="rId6"/>
          <a:stretch>
            <a:fillRect/>
          </a:stretch>
        </p:blipFill>
        <p:spPr>
          <a:xfrm>
            <a:off x="628817" y="4364774"/>
            <a:ext cx="705542" cy="383098"/>
          </a:xfrm>
          <a:prstGeom prst="rect">
            <a:avLst/>
          </a:prstGeom>
        </p:spPr>
      </p:pic>
      <p:sp>
        <p:nvSpPr>
          <p:cNvPr id="22" name="Down Arrow 21"/>
          <p:cNvSpPr/>
          <p:nvPr/>
        </p:nvSpPr>
        <p:spPr>
          <a:xfrm>
            <a:off x="-17177" y="4564257"/>
            <a:ext cx="434602" cy="82351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6200000">
            <a:off x="1402358" y="4677178"/>
            <a:ext cx="629059" cy="88269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a:stretch>
            <a:fillRect/>
          </a:stretch>
        </p:blipFill>
        <p:spPr>
          <a:xfrm>
            <a:off x="4558698" y="4956137"/>
            <a:ext cx="1072909" cy="996273"/>
          </a:xfrm>
          <a:prstGeom prst="rect">
            <a:avLst/>
          </a:prstGeom>
        </p:spPr>
      </p:pic>
      <p:sp>
        <p:nvSpPr>
          <p:cNvPr id="25" name="Down Arrow 24"/>
          <p:cNvSpPr/>
          <p:nvPr/>
        </p:nvSpPr>
        <p:spPr>
          <a:xfrm rot="10629848">
            <a:off x="4201767" y="5231906"/>
            <a:ext cx="240537" cy="50624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animBg="1"/>
      <p:bldP spid="18" grpId="0" animBg="1"/>
      <p:bldP spid="19" grpId="0" animBg="1"/>
      <p:bldP spid="22" grpId="0" animBg="1"/>
      <p:bldP spid="23"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are the three reasons why the demand curve slopes downwards?</a:t>
            </a:r>
          </a:p>
          <a:p>
            <a:r>
              <a:rPr lang="en-US" dirty="0">
                <a:solidFill>
                  <a:srgbClr val="FF0000"/>
                </a:solidFill>
              </a:rPr>
              <a:t>Diminishing marginal utility</a:t>
            </a:r>
          </a:p>
          <a:p>
            <a:r>
              <a:rPr lang="en-US" dirty="0">
                <a:solidFill>
                  <a:srgbClr val="FF0000"/>
                </a:solidFill>
              </a:rPr>
              <a:t>Income Effect – you can buy more of all goods</a:t>
            </a:r>
          </a:p>
          <a:p>
            <a:r>
              <a:rPr lang="en-US" dirty="0">
                <a:solidFill>
                  <a:srgbClr val="FF0000"/>
                </a:solidFill>
              </a:rPr>
              <a:t>Substitution Effect – you buy more of the cheaper good and less of the other goods</a:t>
            </a:r>
          </a:p>
        </p:txBody>
      </p:sp>
    </p:spTree>
    <p:extLst>
      <p:ext uri="{BB962C8B-B14F-4D97-AF65-F5344CB8AC3E}">
        <p14:creationId xmlns:p14="http://schemas.microsoft.com/office/powerpoint/2010/main" val="29610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1" y="147422"/>
            <a:ext cx="9049399" cy="720008"/>
          </a:xfrm>
        </p:spPr>
        <p:txBody>
          <a:bodyPr/>
          <a:lstStyle/>
          <a:p>
            <a:r>
              <a:rPr lang="en-US" dirty="0"/>
              <a:t>Movements ALONG the Demand Curve</a:t>
            </a:r>
          </a:p>
        </p:txBody>
      </p:sp>
      <p:sp>
        <p:nvSpPr>
          <p:cNvPr id="3" name="Content Placeholder 2"/>
          <p:cNvSpPr>
            <a:spLocks noGrp="1"/>
          </p:cNvSpPr>
          <p:nvPr>
            <p:ph idx="1"/>
          </p:nvPr>
        </p:nvSpPr>
        <p:spPr>
          <a:xfrm>
            <a:off x="357608" y="1260142"/>
            <a:ext cx="5844131" cy="4162758"/>
          </a:xfrm>
        </p:spPr>
        <p:txBody>
          <a:bodyPr>
            <a:normAutofit fontScale="92500"/>
          </a:bodyPr>
          <a:lstStyle/>
          <a:p>
            <a:r>
              <a:rPr lang="en-US" dirty="0"/>
              <a:t>We have established the law of demand which shows a downward sloping curve.</a:t>
            </a:r>
          </a:p>
          <a:p>
            <a:r>
              <a:rPr lang="en-US" dirty="0"/>
              <a:t>Therefore, any </a:t>
            </a:r>
            <a:r>
              <a:rPr lang="en-US" dirty="0">
                <a:solidFill>
                  <a:srgbClr val="00B0F0"/>
                </a:solidFill>
              </a:rPr>
              <a:t>change of price moves us along the curve</a:t>
            </a:r>
            <a:r>
              <a:rPr lang="en-US" dirty="0"/>
              <a:t>. </a:t>
            </a:r>
          </a:p>
          <a:p>
            <a:r>
              <a:rPr lang="en-US" dirty="0">
                <a:solidFill>
                  <a:srgbClr val="7030A0"/>
                </a:solidFill>
              </a:rPr>
              <a:t>Price increase </a:t>
            </a:r>
            <a:r>
              <a:rPr lang="en-US" dirty="0"/>
              <a:t>moves us </a:t>
            </a:r>
            <a:r>
              <a:rPr lang="en-US" dirty="0">
                <a:solidFill>
                  <a:srgbClr val="7030A0"/>
                </a:solidFill>
              </a:rPr>
              <a:t>left</a:t>
            </a:r>
            <a:r>
              <a:rPr lang="en-US" dirty="0"/>
              <a:t> along the curve – </a:t>
            </a:r>
            <a:r>
              <a:rPr lang="en-US" dirty="0">
                <a:solidFill>
                  <a:srgbClr val="7030A0"/>
                </a:solidFill>
              </a:rPr>
              <a:t>contraction</a:t>
            </a:r>
            <a:r>
              <a:rPr lang="en-US" dirty="0"/>
              <a:t> </a:t>
            </a:r>
            <a:r>
              <a:rPr lang="en-US" dirty="0" err="1"/>
              <a:t>ie</a:t>
            </a:r>
            <a:r>
              <a:rPr lang="en-US" dirty="0"/>
              <a:t>. quantity decreases</a:t>
            </a:r>
          </a:p>
          <a:p>
            <a:r>
              <a:rPr lang="en-US" dirty="0">
                <a:solidFill>
                  <a:srgbClr val="00B050"/>
                </a:solidFill>
              </a:rPr>
              <a:t>Price decrease </a:t>
            </a:r>
            <a:r>
              <a:rPr lang="en-US" dirty="0"/>
              <a:t>moves us </a:t>
            </a:r>
            <a:r>
              <a:rPr lang="en-US" dirty="0">
                <a:solidFill>
                  <a:srgbClr val="00B050"/>
                </a:solidFill>
              </a:rPr>
              <a:t>right</a:t>
            </a:r>
            <a:r>
              <a:rPr lang="en-US" dirty="0"/>
              <a:t> along the curve – </a:t>
            </a:r>
            <a:r>
              <a:rPr lang="en-US" dirty="0">
                <a:solidFill>
                  <a:srgbClr val="00B050"/>
                </a:solidFill>
              </a:rPr>
              <a:t>extension</a:t>
            </a:r>
            <a:r>
              <a:rPr lang="en-US" dirty="0"/>
              <a:t> </a:t>
            </a:r>
            <a:r>
              <a:rPr lang="en-US" dirty="0" err="1"/>
              <a:t>ie</a:t>
            </a:r>
            <a:r>
              <a:rPr lang="en-US" dirty="0"/>
              <a:t>. quantity increases</a:t>
            </a:r>
          </a:p>
        </p:txBody>
      </p:sp>
      <p:pic>
        <p:nvPicPr>
          <p:cNvPr id="5" name="Picture 4"/>
          <p:cNvPicPr>
            <a:picLocks noChangeAspect="1"/>
          </p:cNvPicPr>
          <p:nvPr/>
        </p:nvPicPr>
        <p:blipFill>
          <a:blip r:embed="rId2"/>
          <a:stretch>
            <a:fillRect/>
          </a:stretch>
        </p:blipFill>
        <p:spPr>
          <a:xfrm>
            <a:off x="6588586" y="1815526"/>
            <a:ext cx="5123802" cy="4361437"/>
          </a:xfrm>
          <a:prstGeom prst="rect">
            <a:avLst/>
          </a:prstGeom>
        </p:spPr>
      </p:pic>
      <p:sp>
        <p:nvSpPr>
          <p:cNvPr id="6" name="Right Arrow 5"/>
          <p:cNvSpPr/>
          <p:nvPr/>
        </p:nvSpPr>
        <p:spPr>
          <a:xfrm rot="2258973">
            <a:off x="8836640" y="4216468"/>
            <a:ext cx="860612"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3346580">
            <a:off x="7761140" y="3351376"/>
            <a:ext cx="856955"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40551" y="927985"/>
            <a:ext cx="3758684" cy="1938992"/>
          </a:xfrm>
          <a:prstGeom prst="rect">
            <a:avLst/>
          </a:prstGeom>
          <a:solidFill>
            <a:srgbClr val="FFFF00"/>
          </a:solidFill>
        </p:spPr>
        <p:txBody>
          <a:bodyPr wrap="square">
            <a:spAutoFit/>
          </a:bodyPr>
          <a:lstStyle/>
          <a:p>
            <a:pPr marL="342900" indent="-342900">
              <a:buFont typeface="Arial" panose="020B0604020202020204" pitchFamily="34" charset="0"/>
              <a:buChar char="•"/>
            </a:pPr>
            <a:r>
              <a:rPr lang="en-US" sz="2000" dirty="0">
                <a:solidFill>
                  <a:srgbClr val="FF0000"/>
                </a:solidFill>
              </a:rPr>
              <a:t>Change in price moves us along the demand curve</a:t>
            </a:r>
          </a:p>
          <a:p>
            <a:pPr marL="342900" indent="-342900">
              <a:buFont typeface="Arial" panose="020B0604020202020204" pitchFamily="34" charset="0"/>
              <a:buChar char="•"/>
            </a:pPr>
            <a:r>
              <a:rPr lang="en-US" sz="2000" dirty="0">
                <a:solidFill>
                  <a:srgbClr val="FF0000"/>
                </a:solidFill>
              </a:rPr>
              <a:t>Increase of price moves to the right/up</a:t>
            </a:r>
          </a:p>
          <a:p>
            <a:pPr marL="342900" indent="-342900">
              <a:buFont typeface="Arial" panose="020B0604020202020204" pitchFamily="34" charset="0"/>
              <a:buChar char="•"/>
            </a:pPr>
            <a:r>
              <a:rPr lang="en-US" sz="2000" dirty="0">
                <a:solidFill>
                  <a:srgbClr val="FF0000"/>
                </a:solidFill>
              </a:rPr>
              <a:t>Decrease of price causes extension</a:t>
            </a:r>
          </a:p>
        </p:txBody>
      </p:sp>
      <p:cxnSp>
        <p:nvCxnSpPr>
          <p:cNvPr id="14" name="Straight Connector 13"/>
          <p:cNvCxnSpPr/>
          <p:nvPr/>
        </p:nvCxnSpPr>
        <p:spPr>
          <a:xfrm>
            <a:off x="7017938" y="4214193"/>
            <a:ext cx="1434722"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45909" y="4214193"/>
            <a:ext cx="28321" cy="137665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405333" y="4097174"/>
            <a:ext cx="238603" cy="209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1" y="147422"/>
            <a:ext cx="10515600" cy="720008"/>
          </a:xfrm>
        </p:spPr>
        <p:txBody>
          <a:bodyPr/>
          <a:lstStyle/>
          <a:p>
            <a:r>
              <a:rPr lang="en-US" dirty="0"/>
              <a:t>Movements of the Demand Curve</a:t>
            </a:r>
          </a:p>
        </p:txBody>
      </p:sp>
      <p:sp>
        <p:nvSpPr>
          <p:cNvPr id="3" name="Content Placeholder 2"/>
          <p:cNvSpPr>
            <a:spLocks noGrp="1"/>
          </p:cNvSpPr>
          <p:nvPr>
            <p:ph idx="1"/>
          </p:nvPr>
        </p:nvSpPr>
        <p:spPr>
          <a:xfrm>
            <a:off x="595856" y="940963"/>
            <a:ext cx="6017498" cy="2896382"/>
          </a:xfrm>
        </p:spPr>
        <p:txBody>
          <a:bodyPr>
            <a:normAutofit fontScale="85000" lnSpcReduction="20000"/>
          </a:bodyPr>
          <a:lstStyle/>
          <a:p>
            <a:r>
              <a:rPr lang="en-US" dirty="0"/>
              <a:t>The </a:t>
            </a:r>
            <a:r>
              <a:rPr lang="en-US" dirty="0">
                <a:solidFill>
                  <a:srgbClr val="00B0F0"/>
                </a:solidFill>
              </a:rPr>
              <a:t>demand curve </a:t>
            </a:r>
            <a:r>
              <a:rPr lang="en-US" dirty="0"/>
              <a:t>can often </a:t>
            </a:r>
            <a:r>
              <a:rPr lang="en-US" dirty="0">
                <a:solidFill>
                  <a:srgbClr val="00B0F0"/>
                </a:solidFill>
              </a:rPr>
              <a:t>shift to the left and right </a:t>
            </a:r>
            <a:r>
              <a:rPr lang="en-US" dirty="0"/>
              <a:t>depending on changes to different factors called </a:t>
            </a:r>
            <a:r>
              <a:rPr lang="en-US" dirty="0">
                <a:solidFill>
                  <a:srgbClr val="00B0F0"/>
                </a:solidFill>
              </a:rPr>
              <a:t>shifters</a:t>
            </a:r>
            <a:r>
              <a:rPr lang="en-US" dirty="0"/>
              <a:t> or ‘</a:t>
            </a:r>
            <a:r>
              <a:rPr lang="en-US" dirty="0">
                <a:solidFill>
                  <a:srgbClr val="00B0F0"/>
                </a:solidFill>
              </a:rPr>
              <a:t>determinants of demand</a:t>
            </a:r>
            <a:r>
              <a:rPr lang="en-US" dirty="0"/>
              <a:t>’.</a:t>
            </a:r>
          </a:p>
          <a:p>
            <a:r>
              <a:rPr lang="en-US" dirty="0"/>
              <a:t>What does the shift mean? </a:t>
            </a:r>
          </a:p>
          <a:p>
            <a:r>
              <a:rPr lang="en-US" dirty="0"/>
              <a:t>A </a:t>
            </a:r>
            <a:r>
              <a:rPr lang="en-US" dirty="0">
                <a:solidFill>
                  <a:srgbClr val="00B050"/>
                </a:solidFill>
              </a:rPr>
              <a:t>rightward shift </a:t>
            </a:r>
            <a:r>
              <a:rPr lang="en-US" dirty="0"/>
              <a:t>means that </a:t>
            </a:r>
            <a:r>
              <a:rPr lang="en-US" dirty="0">
                <a:solidFill>
                  <a:srgbClr val="00B050"/>
                </a:solidFill>
              </a:rPr>
              <a:t>at all prices</a:t>
            </a:r>
            <a:r>
              <a:rPr lang="en-US" dirty="0"/>
              <a:t>, people will buy a </a:t>
            </a:r>
            <a:r>
              <a:rPr lang="en-US" dirty="0">
                <a:solidFill>
                  <a:srgbClr val="00B050"/>
                </a:solidFill>
              </a:rPr>
              <a:t>higher quantity</a:t>
            </a:r>
            <a:r>
              <a:rPr lang="en-US" dirty="0"/>
              <a:t>. </a:t>
            </a:r>
          </a:p>
          <a:p>
            <a:r>
              <a:rPr lang="en-US" dirty="0"/>
              <a:t>A </a:t>
            </a:r>
            <a:r>
              <a:rPr lang="en-US" dirty="0">
                <a:solidFill>
                  <a:srgbClr val="7030A0"/>
                </a:solidFill>
              </a:rPr>
              <a:t>leftward</a:t>
            </a:r>
            <a:r>
              <a:rPr lang="en-US" dirty="0">
                <a:solidFill>
                  <a:srgbClr val="00B050"/>
                </a:solidFill>
              </a:rPr>
              <a:t> </a:t>
            </a:r>
            <a:r>
              <a:rPr lang="en-US" dirty="0">
                <a:solidFill>
                  <a:srgbClr val="7030A0"/>
                </a:solidFill>
              </a:rPr>
              <a:t>shift</a:t>
            </a:r>
            <a:r>
              <a:rPr lang="en-US" dirty="0">
                <a:solidFill>
                  <a:srgbClr val="00B050"/>
                </a:solidFill>
              </a:rPr>
              <a:t> </a:t>
            </a:r>
            <a:r>
              <a:rPr lang="en-US" dirty="0"/>
              <a:t>means that </a:t>
            </a:r>
            <a:r>
              <a:rPr lang="en-US" dirty="0">
                <a:solidFill>
                  <a:srgbClr val="7030A0"/>
                </a:solidFill>
              </a:rPr>
              <a:t>at</a:t>
            </a:r>
            <a:r>
              <a:rPr lang="en-US" dirty="0">
                <a:solidFill>
                  <a:srgbClr val="00B050"/>
                </a:solidFill>
              </a:rPr>
              <a:t> </a:t>
            </a:r>
            <a:r>
              <a:rPr lang="en-US" dirty="0">
                <a:solidFill>
                  <a:srgbClr val="7030A0"/>
                </a:solidFill>
              </a:rPr>
              <a:t>all</a:t>
            </a:r>
            <a:r>
              <a:rPr lang="en-US" dirty="0">
                <a:solidFill>
                  <a:srgbClr val="00B050"/>
                </a:solidFill>
              </a:rPr>
              <a:t> </a:t>
            </a:r>
            <a:r>
              <a:rPr lang="en-US" dirty="0">
                <a:solidFill>
                  <a:srgbClr val="7030A0"/>
                </a:solidFill>
              </a:rPr>
              <a:t>prices</a:t>
            </a:r>
            <a:r>
              <a:rPr lang="en-US" dirty="0"/>
              <a:t>, people will buy a </a:t>
            </a:r>
            <a:r>
              <a:rPr lang="en-US" dirty="0">
                <a:solidFill>
                  <a:srgbClr val="7030A0"/>
                </a:solidFill>
              </a:rPr>
              <a:t>lower</a:t>
            </a:r>
            <a:r>
              <a:rPr lang="en-US" dirty="0">
                <a:solidFill>
                  <a:srgbClr val="00B050"/>
                </a:solidFill>
              </a:rPr>
              <a:t> </a:t>
            </a:r>
            <a:r>
              <a:rPr lang="en-US" dirty="0">
                <a:solidFill>
                  <a:srgbClr val="7030A0"/>
                </a:solidFill>
              </a:rPr>
              <a:t>quantity</a:t>
            </a:r>
            <a:r>
              <a:rPr lang="en-US" dirty="0"/>
              <a:t>. </a:t>
            </a:r>
          </a:p>
          <a:p>
            <a:endParaRPr lang="en-US" dirty="0"/>
          </a:p>
        </p:txBody>
      </p:sp>
      <p:pic>
        <p:nvPicPr>
          <p:cNvPr id="5" name="Picture 4"/>
          <p:cNvPicPr>
            <a:picLocks noChangeAspect="1"/>
          </p:cNvPicPr>
          <p:nvPr/>
        </p:nvPicPr>
        <p:blipFill>
          <a:blip r:embed="rId2"/>
          <a:stretch>
            <a:fillRect/>
          </a:stretch>
        </p:blipFill>
        <p:spPr>
          <a:xfrm>
            <a:off x="6588586" y="1815526"/>
            <a:ext cx="5123802" cy="4361437"/>
          </a:xfrm>
          <a:prstGeom prst="rect">
            <a:avLst/>
          </a:prstGeom>
        </p:spPr>
      </p:pic>
      <p:sp>
        <p:nvSpPr>
          <p:cNvPr id="6" name="Right Arrow 5"/>
          <p:cNvSpPr/>
          <p:nvPr/>
        </p:nvSpPr>
        <p:spPr>
          <a:xfrm>
            <a:off x="8797096" y="3791573"/>
            <a:ext cx="540537"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570693" y="3837345"/>
            <a:ext cx="537882"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282283" y="1171095"/>
            <a:ext cx="4071517" cy="3535376"/>
          </a:xfrm>
          <a:custGeom>
            <a:avLst/>
            <a:gdLst>
              <a:gd name="connsiteX0" fmla="*/ 0 w 2654300"/>
              <a:gd name="connsiteY0" fmla="*/ 0 h 2095500"/>
              <a:gd name="connsiteX1" fmla="*/ 342900 w 2654300"/>
              <a:gd name="connsiteY1" fmla="*/ 762000 h 2095500"/>
              <a:gd name="connsiteX2" fmla="*/ 889000 w 2654300"/>
              <a:gd name="connsiteY2" fmla="*/ 1282700 h 2095500"/>
              <a:gd name="connsiteX3" fmla="*/ 1257300 w 2654300"/>
              <a:gd name="connsiteY3" fmla="*/ 1562100 h 2095500"/>
              <a:gd name="connsiteX4" fmla="*/ 1981200 w 2654300"/>
              <a:gd name="connsiteY4" fmla="*/ 1866900 h 2095500"/>
              <a:gd name="connsiteX5" fmla="*/ 2451100 w 2654300"/>
              <a:gd name="connsiteY5" fmla="*/ 2019300 h 2095500"/>
              <a:gd name="connsiteX6" fmla="*/ 2654300 w 2654300"/>
              <a:gd name="connsiteY6"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2095500">
                <a:moveTo>
                  <a:pt x="0" y="0"/>
                </a:moveTo>
                <a:cubicBezTo>
                  <a:pt x="97366" y="274108"/>
                  <a:pt x="194733" y="548217"/>
                  <a:pt x="342900" y="762000"/>
                </a:cubicBezTo>
                <a:cubicBezTo>
                  <a:pt x="491067" y="975783"/>
                  <a:pt x="736600" y="1149350"/>
                  <a:pt x="889000" y="1282700"/>
                </a:cubicBezTo>
                <a:cubicBezTo>
                  <a:pt x="1041400" y="1416050"/>
                  <a:pt x="1075267" y="1464733"/>
                  <a:pt x="1257300" y="1562100"/>
                </a:cubicBezTo>
                <a:cubicBezTo>
                  <a:pt x="1439333" y="1659467"/>
                  <a:pt x="1782233" y="1790700"/>
                  <a:pt x="1981200" y="1866900"/>
                </a:cubicBezTo>
                <a:cubicBezTo>
                  <a:pt x="2180167" y="1943100"/>
                  <a:pt x="2338917" y="1981200"/>
                  <a:pt x="2451100" y="2019300"/>
                </a:cubicBezTo>
                <a:cubicBezTo>
                  <a:pt x="2563283" y="2057400"/>
                  <a:pt x="2608791" y="2076450"/>
                  <a:pt x="2654300" y="20955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82283" y="3630407"/>
            <a:ext cx="2238235" cy="1882887"/>
          </a:xfrm>
          <a:custGeom>
            <a:avLst/>
            <a:gdLst>
              <a:gd name="connsiteX0" fmla="*/ 0 w 2654300"/>
              <a:gd name="connsiteY0" fmla="*/ 0 h 2095500"/>
              <a:gd name="connsiteX1" fmla="*/ 342900 w 2654300"/>
              <a:gd name="connsiteY1" fmla="*/ 762000 h 2095500"/>
              <a:gd name="connsiteX2" fmla="*/ 889000 w 2654300"/>
              <a:gd name="connsiteY2" fmla="*/ 1282700 h 2095500"/>
              <a:gd name="connsiteX3" fmla="*/ 1257300 w 2654300"/>
              <a:gd name="connsiteY3" fmla="*/ 1562100 h 2095500"/>
              <a:gd name="connsiteX4" fmla="*/ 1981200 w 2654300"/>
              <a:gd name="connsiteY4" fmla="*/ 1866900 h 2095500"/>
              <a:gd name="connsiteX5" fmla="*/ 2451100 w 2654300"/>
              <a:gd name="connsiteY5" fmla="*/ 2019300 h 2095500"/>
              <a:gd name="connsiteX6" fmla="*/ 2654300 w 2654300"/>
              <a:gd name="connsiteY6"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2095500">
                <a:moveTo>
                  <a:pt x="0" y="0"/>
                </a:moveTo>
                <a:cubicBezTo>
                  <a:pt x="97366" y="274108"/>
                  <a:pt x="194733" y="548217"/>
                  <a:pt x="342900" y="762000"/>
                </a:cubicBezTo>
                <a:cubicBezTo>
                  <a:pt x="491067" y="975783"/>
                  <a:pt x="736600" y="1149350"/>
                  <a:pt x="889000" y="1282700"/>
                </a:cubicBezTo>
                <a:cubicBezTo>
                  <a:pt x="1041400" y="1416050"/>
                  <a:pt x="1075267" y="1464733"/>
                  <a:pt x="1257300" y="1562100"/>
                </a:cubicBezTo>
                <a:cubicBezTo>
                  <a:pt x="1439333" y="1659467"/>
                  <a:pt x="1782233" y="1790700"/>
                  <a:pt x="1981200" y="1866900"/>
                </a:cubicBezTo>
                <a:cubicBezTo>
                  <a:pt x="2180167" y="1943100"/>
                  <a:pt x="2338917" y="1981200"/>
                  <a:pt x="2451100" y="2019300"/>
                </a:cubicBezTo>
                <a:cubicBezTo>
                  <a:pt x="2563283" y="2057400"/>
                  <a:pt x="2608791" y="2076450"/>
                  <a:pt x="2654300" y="20955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6716" y="4015916"/>
            <a:ext cx="5835550" cy="2308324"/>
          </a:xfrm>
          <a:prstGeom prst="rect">
            <a:avLst/>
          </a:prstGeom>
          <a:solidFill>
            <a:schemeClr val="bg2">
              <a:lumMod val="75000"/>
            </a:schemeClr>
          </a:solidFill>
        </p:spPr>
        <p:txBody>
          <a:bodyPr wrap="square">
            <a:spAutoFit/>
          </a:bodyPr>
          <a:lstStyle/>
          <a:p>
            <a:r>
              <a:rPr lang="en-US" sz="2400" dirty="0"/>
              <a:t>What happens if a product becomes more popular? </a:t>
            </a:r>
            <a:r>
              <a:rPr lang="en-US" sz="2400" dirty="0" err="1"/>
              <a:t>Eg</a:t>
            </a:r>
            <a:r>
              <a:rPr lang="en-US" sz="2400" dirty="0"/>
              <a:t>. Canada Goose Jackets</a:t>
            </a:r>
          </a:p>
          <a:p>
            <a:r>
              <a:rPr lang="en-US" sz="2400" dirty="0"/>
              <a:t>At any given price, will people buy more or less?</a:t>
            </a:r>
          </a:p>
          <a:p>
            <a:r>
              <a:rPr lang="en-US" sz="2400" dirty="0"/>
              <a:t>Answer: More!</a:t>
            </a:r>
          </a:p>
          <a:p>
            <a:endParaRPr lang="en-US" sz="2400" dirty="0"/>
          </a:p>
        </p:txBody>
      </p:sp>
      <p:sp>
        <p:nvSpPr>
          <p:cNvPr id="11" name="Rectangle 10"/>
          <p:cNvSpPr/>
          <p:nvPr/>
        </p:nvSpPr>
        <p:spPr>
          <a:xfrm>
            <a:off x="8256897" y="325135"/>
            <a:ext cx="3790600" cy="1323439"/>
          </a:xfrm>
          <a:prstGeom prst="rect">
            <a:avLst/>
          </a:prstGeom>
          <a:solidFill>
            <a:srgbClr val="FFFF00"/>
          </a:solidFill>
        </p:spPr>
        <p:txBody>
          <a:bodyPr wrap="square">
            <a:spAutoFit/>
          </a:bodyPr>
          <a:lstStyle/>
          <a:p>
            <a:pPr marL="342900" indent="-342900">
              <a:buFont typeface="Arial" panose="020B0604020202020204" pitchFamily="34" charset="0"/>
              <a:buChar char="•"/>
            </a:pPr>
            <a:r>
              <a:rPr lang="en-US" sz="2000" dirty="0">
                <a:solidFill>
                  <a:srgbClr val="FF0000"/>
                </a:solidFill>
              </a:rPr>
              <a:t>Some factors increase demand by shifting the curve right. </a:t>
            </a:r>
          </a:p>
          <a:p>
            <a:pPr marL="342900" indent="-342900">
              <a:buFont typeface="Arial" panose="020B0604020202020204" pitchFamily="34" charset="0"/>
              <a:buChar char="•"/>
            </a:pPr>
            <a:r>
              <a:rPr lang="en-US" sz="2000" dirty="0">
                <a:solidFill>
                  <a:srgbClr val="FF0000"/>
                </a:solidFill>
              </a:rPr>
              <a:t>Others reduce demand and shift the curve left. </a:t>
            </a:r>
          </a:p>
        </p:txBody>
      </p:sp>
      <p:pic>
        <p:nvPicPr>
          <p:cNvPr id="12" name="Picture 11"/>
          <p:cNvPicPr>
            <a:picLocks noChangeAspect="1"/>
          </p:cNvPicPr>
          <p:nvPr/>
        </p:nvPicPr>
        <p:blipFill>
          <a:blip r:embed="rId3"/>
          <a:stretch>
            <a:fillRect/>
          </a:stretch>
        </p:blipFill>
        <p:spPr>
          <a:xfrm>
            <a:off x="4507915" y="5345138"/>
            <a:ext cx="1927511" cy="1364611"/>
          </a:xfrm>
          <a:prstGeom prst="rect">
            <a:avLst/>
          </a:prstGeom>
        </p:spPr>
      </p:pic>
      <p:cxnSp>
        <p:nvCxnSpPr>
          <p:cNvPr id="13" name="Straight Connector 12"/>
          <p:cNvCxnSpPr/>
          <p:nvPr/>
        </p:nvCxnSpPr>
        <p:spPr>
          <a:xfrm>
            <a:off x="7017938" y="4214193"/>
            <a:ext cx="1434722"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45909" y="4214193"/>
            <a:ext cx="28321" cy="137665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405333" y="4097174"/>
            <a:ext cx="238603" cy="209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8552330" y="4214193"/>
            <a:ext cx="1434722"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80301" y="4214193"/>
            <a:ext cx="28321" cy="137665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939725" y="4097174"/>
            <a:ext cx="238603" cy="209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530155" y="4277913"/>
            <a:ext cx="28321" cy="137665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389579" y="4160894"/>
            <a:ext cx="238603" cy="209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777504" y="3780600"/>
            <a:ext cx="540537" cy="40934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93816" y="5097713"/>
            <a:ext cx="522323" cy="369332"/>
          </a:xfrm>
          <a:prstGeom prst="rect">
            <a:avLst/>
          </a:prstGeom>
          <a:noFill/>
        </p:spPr>
        <p:txBody>
          <a:bodyPr wrap="square" rtlCol="0">
            <a:spAutoFit/>
          </a:bodyPr>
          <a:lstStyle/>
          <a:p>
            <a:r>
              <a:rPr lang="en-US" dirty="0"/>
              <a:t>D</a:t>
            </a:r>
            <a:r>
              <a:rPr lang="en-US" baseline="-25000" dirty="0"/>
              <a:t>0</a:t>
            </a:r>
            <a:endParaRPr lang="en-US" dirty="0"/>
          </a:p>
        </p:txBody>
      </p:sp>
      <p:sp>
        <p:nvSpPr>
          <p:cNvPr id="23" name="TextBox 22"/>
          <p:cNvSpPr txBox="1"/>
          <p:nvPr/>
        </p:nvSpPr>
        <p:spPr>
          <a:xfrm>
            <a:off x="11330641" y="4603851"/>
            <a:ext cx="522323" cy="369332"/>
          </a:xfrm>
          <a:prstGeom prst="rect">
            <a:avLst/>
          </a:prstGeom>
          <a:noFill/>
        </p:spPr>
        <p:txBody>
          <a:bodyPr wrap="square" rtlCol="0">
            <a:spAutoFit/>
          </a:bodyPr>
          <a:lstStyle/>
          <a:p>
            <a:r>
              <a:rPr lang="en-US" dirty="0"/>
              <a:t>D</a:t>
            </a:r>
            <a:r>
              <a:rPr lang="en-US" baseline="-25000" dirty="0"/>
              <a:t>1</a:t>
            </a:r>
            <a:endParaRPr lang="en-US" dirty="0"/>
          </a:p>
        </p:txBody>
      </p:sp>
      <p:sp>
        <p:nvSpPr>
          <p:cNvPr id="24" name="TextBox 23"/>
          <p:cNvSpPr txBox="1"/>
          <p:nvPr/>
        </p:nvSpPr>
        <p:spPr>
          <a:xfrm>
            <a:off x="9481398" y="5168214"/>
            <a:ext cx="522323" cy="369332"/>
          </a:xfrm>
          <a:prstGeom prst="rect">
            <a:avLst/>
          </a:prstGeom>
          <a:noFill/>
        </p:spPr>
        <p:txBody>
          <a:bodyPr wrap="square" rtlCol="0">
            <a:spAutoFit/>
          </a:bodyPr>
          <a:lstStyle/>
          <a:p>
            <a:r>
              <a:rPr lang="en-US" dirty="0"/>
              <a:t>D</a:t>
            </a:r>
            <a:r>
              <a:rPr lang="en-US" baseline="-25000" dirty="0"/>
              <a:t>1</a:t>
            </a:r>
            <a:endParaRPr lang="en-US" dirty="0"/>
          </a:p>
        </p:txBody>
      </p:sp>
    </p:spTree>
    <p:extLst>
      <p:ext uri="{BB962C8B-B14F-4D97-AF65-F5344CB8AC3E}">
        <p14:creationId xmlns:p14="http://schemas.microsoft.com/office/powerpoint/2010/main" val="18439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8"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1" y="147422"/>
            <a:ext cx="10515600" cy="720008"/>
          </a:xfrm>
        </p:spPr>
        <p:txBody>
          <a:bodyPr>
            <a:normAutofit fontScale="90000"/>
          </a:bodyPr>
          <a:lstStyle/>
          <a:p>
            <a:r>
              <a:rPr lang="en-US" dirty="0"/>
              <a:t>Determinants of Demand / Shifters of Demand</a:t>
            </a:r>
          </a:p>
        </p:txBody>
      </p:sp>
      <p:sp>
        <p:nvSpPr>
          <p:cNvPr id="3" name="Content Placeholder 2"/>
          <p:cNvSpPr>
            <a:spLocks noGrp="1"/>
          </p:cNvSpPr>
          <p:nvPr>
            <p:ph idx="1"/>
          </p:nvPr>
        </p:nvSpPr>
        <p:spPr>
          <a:xfrm>
            <a:off x="595856" y="940963"/>
            <a:ext cx="6122996" cy="5236000"/>
          </a:xfrm>
        </p:spPr>
        <p:txBody>
          <a:bodyPr>
            <a:normAutofit fontScale="92500"/>
          </a:bodyPr>
          <a:lstStyle/>
          <a:p>
            <a:r>
              <a:rPr lang="en-US" dirty="0">
                <a:solidFill>
                  <a:srgbClr val="00B0F0"/>
                </a:solidFill>
              </a:rPr>
              <a:t>Demand shifters</a:t>
            </a:r>
            <a:r>
              <a:rPr lang="en-US" dirty="0"/>
              <a:t> or the  ‘</a:t>
            </a:r>
            <a:r>
              <a:rPr lang="en-US" dirty="0">
                <a:solidFill>
                  <a:srgbClr val="00B0F0"/>
                </a:solidFill>
              </a:rPr>
              <a:t>determinants of demand</a:t>
            </a:r>
            <a:r>
              <a:rPr lang="en-US" dirty="0"/>
              <a:t>’ are the factors that will move the whole demand curve to the left or right.</a:t>
            </a:r>
          </a:p>
          <a:p>
            <a:pPr marL="0" indent="0">
              <a:buNone/>
            </a:pPr>
            <a:r>
              <a:rPr lang="en-US" dirty="0"/>
              <a:t>These factors can include things such as:</a:t>
            </a:r>
          </a:p>
          <a:p>
            <a:r>
              <a:rPr lang="en-US" dirty="0"/>
              <a:t>Population</a:t>
            </a:r>
          </a:p>
          <a:p>
            <a:pPr lvl="1"/>
            <a:r>
              <a:rPr lang="en-US" dirty="0"/>
              <a:t>More consumers means more units sold </a:t>
            </a:r>
            <a:r>
              <a:rPr lang="en-US" dirty="0" err="1"/>
              <a:t>ie</a:t>
            </a:r>
            <a:r>
              <a:rPr lang="en-US" dirty="0"/>
              <a:t>. rightward shift</a:t>
            </a:r>
          </a:p>
          <a:p>
            <a:r>
              <a:rPr lang="en-US" dirty="0"/>
              <a:t>Popularity</a:t>
            </a:r>
          </a:p>
          <a:p>
            <a:pPr lvl="1"/>
            <a:r>
              <a:rPr lang="en-US" dirty="0"/>
              <a:t>Increases in popularity increase sales </a:t>
            </a:r>
            <a:r>
              <a:rPr lang="en-US" dirty="0" err="1"/>
              <a:t>ie</a:t>
            </a:r>
            <a:r>
              <a:rPr lang="en-US" dirty="0"/>
              <a:t>. rightward shift</a:t>
            </a:r>
          </a:p>
          <a:p>
            <a:r>
              <a:rPr lang="en-US" dirty="0"/>
              <a:t>Expectations of price</a:t>
            </a:r>
          </a:p>
          <a:p>
            <a:pPr lvl="1"/>
            <a:r>
              <a:rPr lang="en-US" dirty="0"/>
              <a:t>If you expect the price to increase you will buy more today </a:t>
            </a:r>
            <a:r>
              <a:rPr lang="en-US" dirty="0" err="1"/>
              <a:t>ie</a:t>
            </a:r>
            <a:r>
              <a:rPr lang="en-US" dirty="0"/>
              <a:t>. rightward shift</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588586" y="1815526"/>
            <a:ext cx="5123802" cy="4361437"/>
          </a:xfrm>
          <a:prstGeom prst="rect">
            <a:avLst/>
          </a:prstGeom>
        </p:spPr>
      </p:pic>
      <p:sp>
        <p:nvSpPr>
          <p:cNvPr id="6" name="Right Arrow 5"/>
          <p:cNvSpPr/>
          <p:nvPr/>
        </p:nvSpPr>
        <p:spPr>
          <a:xfrm>
            <a:off x="8552330" y="3791573"/>
            <a:ext cx="860612"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570693" y="3837345"/>
            <a:ext cx="537882" cy="409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282283" y="1171095"/>
            <a:ext cx="4071517" cy="3535376"/>
          </a:xfrm>
          <a:custGeom>
            <a:avLst/>
            <a:gdLst>
              <a:gd name="connsiteX0" fmla="*/ 0 w 2654300"/>
              <a:gd name="connsiteY0" fmla="*/ 0 h 2095500"/>
              <a:gd name="connsiteX1" fmla="*/ 342900 w 2654300"/>
              <a:gd name="connsiteY1" fmla="*/ 762000 h 2095500"/>
              <a:gd name="connsiteX2" fmla="*/ 889000 w 2654300"/>
              <a:gd name="connsiteY2" fmla="*/ 1282700 h 2095500"/>
              <a:gd name="connsiteX3" fmla="*/ 1257300 w 2654300"/>
              <a:gd name="connsiteY3" fmla="*/ 1562100 h 2095500"/>
              <a:gd name="connsiteX4" fmla="*/ 1981200 w 2654300"/>
              <a:gd name="connsiteY4" fmla="*/ 1866900 h 2095500"/>
              <a:gd name="connsiteX5" fmla="*/ 2451100 w 2654300"/>
              <a:gd name="connsiteY5" fmla="*/ 2019300 h 2095500"/>
              <a:gd name="connsiteX6" fmla="*/ 2654300 w 2654300"/>
              <a:gd name="connsiteY6"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2095500">
                <a:moveTo>
                  <a:pt x="0" y="0"/>
                </a:moveTo>
                <a:cubicBezTo>
                  <a:pt x="97366" y="274108"/>
                  <a:pt x="194733" y="548217"/>
                  <a:pt x="342900" y="762000"/>
                </a:cubicBezTo>
                <a:cubicBezTo>
                  <a:pt x="491067" y="975783"/>
                  <a:pt x="736600" y="1149350"/>
                  <a:pt x="889000" y="1282700"/>
                </a:cubicBezTo>
                <a:cubicBezTo>
                  <a:pt x="1041400" y="1416050"/>
                  <a:pt x="1075267" y="1464733"/>
                  <a:pt x="1257300" y="1562100"/>
                </a:cubicBezTo>
                <a:cubicBezTo>
                  <a:pt x="1439333" y="1659467"/>
                  <a:pt x="1782233" y="1790700"/>
                  <a:pt x="1981200" y="1866900"/>
                </a:cubicBezTo>
                <a:cubicBezTo>
                  <a:pt x="2180167" y="1943100"/>
                  <a:pt x="2338917" y="1981200"/>
                  <a:pt x="2451100" y="2019300"/>
                </a:cubicBezTo>
                <a:cubicBezTo>
                  <a:pt x="2563283" y="2057400"/>
                  <a:pt x="2608791" y="2076450"/>
                  <a:pt x="2654300" y="20955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82283" y="3630407"/>
            <a:ext cx="2238235" cy="1882887"/>
          </a:xfrm>
          <a:custGeom>
            <a:avLst/>
            <a:gdLst>
              <a:gd name="connsiteX0" fmla="*/ 0 w 2654300"/>
              <a:gd name="connsiteY0" fmla="*/ 0 h 2095500"/>
              <a:gd name="connsiteX1" fmla="*/ 342900 w 2654300"/>
              <a:gd name="connsiteY1" fmla="*/ 762000 h 2095500"/>
              <a:gd name="connsiteX2" fmla="*/ 889000 w 2654300"/>
              <a:gd name="connsiteY2" fmla="*/ 1282700 h 2095500"/>
              <a:gd name="connsiteX3" fmla="*/ 1257300 w 2654300"/>
              <a:gd name="connsiteY3" fmla="*/ 1562100 h 2095500"/>
              <a:gd name="connsiteX4" fmla="*/ 1981200 w 2654300"/>
              <a:gd name="connsiteY4" fmla="*/ 1866900 h 2095500"/>
              <a:gd name="connsiteX5" fmla="*/ 2451100 w 2654300"/>
              <a:gd name="connsiteY5" fmla="*/ 2019300 h 2095500"/>
              <a:gd name="connsiteX6" fmla="*/ 2654300 w 2654300"/>
              <a:gd name="connsiteY6"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2095500">
                <a:moveTo>
                  <a:pt x="0" y="0"/>
                </a:moveTo>
                <a:cubicBezTo>
                  <a:pt x="97366" y="274108"/>
                  <a:pt x="194733" y="548217"/>
                  <a:pt x="342900" y="762000"/>
                </a:cubicBezTo>
                <a:cubicBezTo>
                  <a:pt x="491067" y="975783"/>
                  <a:pt x="736600" y="1149350"/>
                  <a:pt x="889000" y="1282700"/>
                </a:cubicBezTo>
                <a:cubicBezTo>
                  <a:pt x="1041400" y="1416050"/>
                  <a:pt x="1075267" y="1464733"/>
                  <a:pt x="1257300" y="1562100"/>
                </a:cubicBezTo>
                <a:cubicBezTo>
                  <a:pt x="1439333" y="1659467"/>
                  <a:pt x="1782233" y="1790700"/>
                  <a:pt x="1981200" y="1866900"/>
                </a:cubicBezTo>
                <a:cubicBezTo>
                  <a:pt x="2180167" y="1943100"/>
                  <a:pt x="2338917" y="1981200"/>
                  <a:pt x="2451100" y="2019300"/>
                </a:cubicBezTo>
                <a:cubicBezTo>
                  <a:pt x="2563283" y="2057400"/>
                  <a:pt x="2608791" y="2076450"/>
                  <a:pt x="2654300" y="20955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26631" y="1080273"/>
            <a:ext cx="3790600" cy="1323439"/>
          </a:xfrm>
          <a:prstGeom prst="rect">
            <a:avLst/>
          </a:prstGeom>
          <a:solidFill>
            <a:srgbClr val="FFFF00"/>
          </a:solidFill>
        </p:spPr>
        <p:txBody>
          <a:bodyPr wrap="square">
            <a:spAutoFit/>
          </a:bodyPr>
          <a:lstStyle/>
          <a:p>
            <a:pPr marL="342900" indent="-342900">
              <a:buFont typeface="Arial" panose="020B0604020202020204" pitchFamily="34" charset="0"/>
              <a:buChar char="•"/>
            </a:pPr>
            <a:r>
              <a:rPr lang="en-US" sz="2000" dirty="0">
                <a:solidFill>
                  <a:srgbClr val="FF0000"/>
                </a:solidFill>
              </a:rPr>
              <a:t>Factors such as increase in population means more consumers </a:t>
            </a:r>
            <a:r>
              <a:rPr lang="en-US" sz="2000" dirty="0">
                <a:solidFill>
                  <a:srgbClr val="FF0000"/>
                </a:solidFill>
                <a:sym typeface="Wingdings" panose="05000000000000000000" pitchFamily="2" charset="2"/>
              </a:rPr>
              <a:t>higher quantity sold</a:t>
            </a:r>
            <a:endParaRPr lang="en-US" sz="2000" dirty="0">
              <a:solidFill>
                <a:srgbClr val="FF0000"/>
              </a:solidFill>
            </a:endParaRPr>
          </a:p>
        </p:txBody>
      </p:sp>
    </p:spTree>
    <p:extLst>
      <p:ext uri="{BB962C8B-B14F-4D97-AF65-F5344CB8AC3E}">
        <p14:creationId xmlns:p14="http://schemas.microsoft.com/office/powerpoint/2010/main" val="33483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16" y="89436"/>
            <a:ext cx="10515600" cy="1004888"/>
          </a:xfrm>
        </p:spPr>
        <p:txBody>
          <a:bodyPr/>
          <a:lstStyle/>
          <a:p>
            <a:r>
              <a:rPr lang="en-US" dirty="0"/>
              <a:t>Determinants of Demand - Effects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96940"/>
              </p:ext>
            </p:extLst>
          </p:nvPr>
        </p:nvGraphicFramePr>
        <p:xfrm>
          <a:off x="311016" y="973249"/>
          <a:ext cx="10515600" cy="2966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15639955"/>
                    </a:ext>
                  </a:extLst>
                </a:gridCol>
                <a:gridCol w="3505200">
                  <a:extLst>
                    <a:ext uri="{9D8B030D-6E8A-4147-A177-3AD203B41FA5}">
                      <a16:colId xmlns:a16="http://schemas.microsoft.com/office/drawing/2014/main" val="2570583862"/>
                    </a:ext>
                  </a:extLst>
                </a:gridCol>
                <a:gridCol w="3505200">
                  <a:extLst>
                    <a:ext uri="{9D8B030D-6E8A-4147-A177-3AD203B41FA5}">
                      <a16:colId xmlns:a16="http://schemas.microsoft.com/office/drawing/2014/main" val="3136583012"/>
                    </a:ext>
                  </a:extLst>
                </a:gridCol>
              </a:tblGrid>
              <a:tr h="370840">
                <a:tc>
                  <a:txBody>
                    <a:bodyPr/>
                    <a:lstStyle/>
                    <a:p>
                      <a:r>
                        <a:rPr lang="en-US" dirty="0">
                          <a:latin typeface="Times New Roman" panose="02020603050405020304" pitchFamily="18" charset="0"/>
                          <a:cs typeface="Times New Roman" panose="02020603050405020304" pitchFamily="18" charset="0"/>
                        </a:rPr>
                        <a:t>Determinants of Demand</a:t>
                      </a:r>
                    </a:p>
                  </a:txBody>
                  <a:tcPr/>
                </a:tc>
                <a:tc>
                  <a:txBody>
                    <a:bodyPr/>
                    <a:lstStyle/>
                    <a:p>
                      <a:r>
                        <a:rPr lang="en-US" dirty="0">
                          <a:latin typeface="Times New Roman" panose="02020603050405020304" pitchFamily="18" charset="0"/>
                          <a:cs typeface="Times New Roman" panose="02020603050405020304" pitchFamily="18" charset="0"/>
                        </a:rPr>
                        <a:t>Increase</a:t>
                      </a:r>
                    </a:p>
                  </a:txBody>
                  <a:tcPr/>
                </a:tc>
                <a:tc>
                  <a:txBody>
                    <a:bodyPr/>
                    <a:lstStyle/>
                    <a:p>
                      <a:r>
                        <a:rPr lang="en-US" dirty="0">
                          <a:latin typeface="Times New Roman" panose="02020603050405020304" pitchFamily="18" charset="0"/>
                          <a:cs typeface="Times New Roman" panose="02020603050405020304" pitchFamily="18" charset="0"/>
                        </a:rPr>
                        <a:t>Decrease</a:t>
                      </a:r>
                    </a:p>
                  </a:txBody>
                  <a:tcPr/>
                </a:tc>
                <a:extLst>
                  <a:ext uri="{0D108BD9-81ED-4DB2-BD59-A6C34878D82A}">
                    <a16:rowId xmlns:a16="http://schemas.microsoft.com/office/drawing/2014/main" val="1669006310"/>
                  </a:ext>
                </a:extLst>
              </a:tr>
              <a:tr h="370840">
                <a:tc>
                  <a:txBody>
                    <a:bodyPr/>
                    <a:lstStyle/>
                    <a:p>
                      <a:r>
                        <a:rPr lang="en-US" dirty="0">
                          <a:latin typeface="Times New Roman" panose="02020603050405020304" pitchFamily="18" charset="0"/>
                          <a:cs typeface="Times New Roman" panose="02020603050405020304" pitchFamily="18" charset="0"/>
                        </a:rPr>
                        <a:t>Popularity and advertising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00B05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925997"/>
                  </a:ext>
                </a:extLst>
              </a:tr>
              <a:tr h="370840">
                <a:tc>
                  <a:txBody>
                    <a:bodyPr/>
                    <a:lstStyle/>
                    <a:p>
                      <a:r>
                        <a:rPr lang="en-US" dirty="0">
                          <a:latin typeface="Times New Roman" panose="02020603050405020304" pitchFamily="18" charset="0"/>
                          <a:cs typeface="Times New Roman" panose="02020603050405020304" pitchFamily="18" charset="0"/>
                        </a:rPr>
                        <a:t>Population</a:t>
                      </a:r>
                      <a:r>
                        <a:rPr lang="en-US" baseline="0" dirty="0">
                          <a:latin typeface="Times New Roman" panose="02020603050405020304" pitchFamily="18" charset="0"/>
                          <a:cs typeface="Times New Roman" panose="02020603050405020304" pitchFamily="18" charset="0"/>
                        </a:rPr>
                        <a:t> size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00B05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992207"/>
                  </a:ext>
                </a:extLst>
              </a:tr>
              <a:tr h="370840">
                <a:tc>
                  <a:txBody>
                    <a:bodyPr/>
                    <a:lstStyle/>
                    <a:p>
                      <a:r>
                        <a:rPr lang="en-US" dirty="0">
                          <a:latin typeface="Times New Roman" panose="02020603050405020304" pitchFamily="18" charset="0"/>
                          <a:cs typeface="Times New Roman" panose="02020603050405020304" pitchFamily="18" charset="0"/>
                        </a:rPr>
                        <a:t>Taste, fashion, season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0356022"/>
                  </a:ext>
                </a:extLst>
              </a:tr>
              <a:tr h="370840">
                <a:tc>
                  <a:txBody>
                    <a:bodyPr/>
                    <a:lstStyle/>
                    <a:p>
                      <a:r>
                        <a:rPr lang="en-US" dirty="0">
                          <a:latin typeface="Times New Roman" panose="02020603050405020304" pitchFamily="18" charset="0"/>
                          <a:cs typeface="Times New Roman" panose="02020603050405020304" pitchFamily="18" charset="0"/>
                        </a:rPr>
                        <a:t>Income</a:t>
                      </a:r>
                      <a:r>
                        <a:rPr lang="en-US" baseline="0" dirty="0">
                          <a:latin typeface="Times New Roman" panose="02020603050405020304" pitchFamily="18" charset="0"/>
                          <a:cs typeface="Times New Roman" panose="02020603050405020304" pitchFamily="18" charset="0"/>
                        </a:rPr>
                        <a:t> of consumers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00B05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4815559"/>
                  </a:ext>
                </a:extLst>
              </a:tr>
              <a:tr h="370840">
                <a:tc>
                  <a:txBody>
                    <a:bodyPr/>
                    <a:lstStyle/>
                    <a:p>
                      <a:r>
                        <a:rPr lang="en-US" dirty="0">
                          <a:latin typeface="Times New Roman" panose="02020603050405020304" pitchFamily="18" charset="0"/>
                          <a:cs typeface="Times New Roman" panose="02020603050405020304" pitchFamily="18" charset="0"/>
                        </a:rPr>
                        <a:t>Expectations of Price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00B05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p>
                  </a:txBody>
                  <a:tcPr/>
                </a:tc>
                <a:extLst>
                  <a:ext uri="{0D108BD9-81ED-4DB2-BD59-A6C34878D82A}">
                    <a16:rowId xmlns:a16="http://schemas.microsoft.com/office/drawing/2014/main" val="2472329587"/>
                  </a:ext>
                </a:extLst>
              </a:tr>
              <a:tr h="370840">
                <a:tc>
                  <a:txBody>
                    <a:bodyPr/>
                    <a:lstStyle/>
                    <a:p>
                      <a:r>
                        <a:rPr lang="en-US" dirty="0">
                          <a:latin typeface="Times New Roman" panose="02020603050405020304" pitchFamily="18" charset="0"/>
                          <a:cs typeface="Times New Roman" panose="02020603050405020304" pitchFamily="18" charset="0"/>
                        </a:rPr>
                        <a:t>Tax on</a:t>
                      </a:r>
                      <a:r>
                        <a:rPr lang="en-US" baseline="0" dirty="0">
                          <a:latin typeface="Times New Roman" panose="02020603050405020304" pitchFamily="18" charset="0"/>
                          <a:cs typeface="Times New Roman" panose="02020603050405020304" pitchFamily="18" charset="0"/>
                        </a:rPr>
                        <a:t> a good</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00B05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93708287"/>
                  </a:ext>
                </a:extLst>
              </a:tr>
              <a:tr h="370840">
                <a:tc>
                  <a:txBody>
                    <a:bodyPr/>
                    <a:lstStyle/>
                    <a:p>
                      <a:r>
                        <a:rPr lang="en-US" dirty="0">
                          <a:latin typeface="Times New Roman" panose="02020603050405020304" pitchFamily="18" charset="0"/>
                          <a:cs typeface="Times New Roman" panose="02020603050405020304" pitchFamily="18" charset="0"/>
                        </a:rPr>
                        <a:t>Import tax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Demand shifts to the left</a:t>
                      </a:r>
                      <a:r>
                        <a:rPr lang="en-US"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B05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00B050"/>
                          </a:solidFill>
                          <a:latin typeface="Times New Roman" panose="02020603050405020304" pitchFamily="18" charset="0"/>
                          <a:ea typeface="+mn-ea"/>
                          <a:cs typeface="Times New Roman" panose="02020603050405020304" pitchFamily="18" charset="0"/>
                          <a:sym typeface="Wingdings" panose="05000000000000000000" pitchFamily="2" charset="2"/>
                        </a:rPr>
                        <a:t></a:t>
                      </a:r>
                    </a:p>
                  </a:txBody>
                  <a:tcPr/>
                </a:tc>
                <a:extLst>
                  <a:ext uri="{0D108BD9-81ED-4DB2-BD59-A6C34878D82A}">
                    <a16:rowId xmlns:a16="http://schemas.microsoft.com/office/drawing/2014/main" val="764134296"/>
                  </a:ext>
                </a:extLst>
              </a:tr>
            </a:tbl>
          </a:graphicData>
        </a:graphic>
      </p:graphicFrame>
      <p:pic>
        <p:nvPicPr>
          <p:cNvPr id="3" name="Picture 2"/>
          <p:cNvPicPr>
            <a:picLocks noChangeAspect="1"/>
          </p:cNvPicPr>
          <p:nvPr/>
        </p:nvPicPr>
        <p:blipFill>
          <a:blip r:embed="rId2"/>
          <a:stretch>
            <a:fillRect/>
          </a:stretch>
        </p:blipFill>
        <p:spPr>
          <a:xfrm>
            <a:off x="3347849" y="4813069"/>
            <a:ext cx="2252158" cy="1913123"/>
          </a:xfrm>
          <a:prstGeom prst="rect">
            <a:avLst/>
          </a:prstGeom>
        </p:spPr>
      </p:pic>
      <p:pic>
        <p:nvPicPr>
          <p:cNvPr id="14" name="Picture 13"/>
          <p:cNvPicPr>
            <a:picLocks noChangeAspect="1"/>
          </p:cNvPicPr>
          <p:nvPr/>
        </p:nvPicPr>
        <p:blipFill>
          <a:blip r:embed="rId3"/>
          <a:stretch>
            <a:fillRect/>
          </a:stretch>
        </p:blipFill>
        <p:spPr>
          <a:xfrm>
            <a:off x="6267105" y="4912822"/>
            <a:ext cx="2275375" cy="1813370"/>
          </a:xfrm>
          <a:prstGeom prst="rect">
            <a:avLst/>
          </a:prstGeom>
        </p:spPr>
      </p:pic>
    </p:spTree>
    <p:extLst>
      <p:ext uri="{BB962C8B-B14F-4D97-AF65-F5344CB8AC3E}">
        <p14:creationId xmlns:p14="http://schemas.microsoft.com/office/powerpoint/2010/main" val="146225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05500" y="0"/>
            <a:ext cx="6145049" cy="672653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487" y="88987"/>
            <a:ext cx="4105759" cy="720194"/>
          </a:xfrm>
        </p:spPr>
        <p:txBody>
          <a:bodyPr/>
          <a:lstStyle/>
          <a:p>
            <a:r>
              <a:rPr lang="en-US" dirty="0"/>
              <a:t>Price change</a:t>
            </a:r>
          </a:p>
        </p:txBody>
      </p:sp>
      <p:pic>
        <p:nvPicPr>
          <p:cNvPr id="4" name="Picture 3"/>
          <p:cNvPicPr>
            <a:picLocks noChangeAspect="1"/>
          </p:cNvPicPr>
          <p:nvPr/>
        </p:nvPicPr>
        <p:blipFill>
          <a:blip r:embed="rId2"/>
          <a:stretch>
            <a:fillRect/>
          </a:stretch>
        </p:blipFill>
        <p:spPr>
          <a:xfrm>
            <a:off x="419608" y="991892"/>
            <a:ext cx="5230703" cy="4288234"/>
          </a:xfrm>
          <a:prstGeom prst="rect">
            <a:avLst/>
          </a:prstGeom>
        </p:spPr>
      </p:pic>
      <p:pic>
        <p:nvPicPr>
          <p:cNvPr id="5" name="Picture 4"/>
          <p:cNvPicPr>
            <a:picLocks noChangeAspect="1"/>
          </p:cNvPicPr>
          <p:nvPr/>
        </p:nvPicPr>
        <p:blipFill>
          <a:blip r:embed="rId3"/>
          <a:stretch>
            <a:fillRect/>
          </a:stretch>
        </p:blipFill>
        <p:spPr>
          <a:xfrm>
            <a:off x="6314965" y="1100526"/>
            <a:ext cx="4782217" cy="5801535"/>
          </a:xfrm>
          <a:prstGeom prst="rect">
            <a:avLst/>
          </a:prstGeom>
        </p:spPr>
      </p:pic>
      <p:sp>
        <p:nvSpPr>
          <p:cNvPr id="6" name="TextBox 5"/>
          <p:cNvSpPr txBox="1"/>
          <p:nvPr/>
        </p:nvSpPr>
        <p:spPr>
          <a:xfrm>
            <a:off x="3471620" y="1162373"/>
            <a:ext cx="184731" cy="369332"/>
          </a:xfrm>
          <a:prstGeom prst="rect">
            <a:avLst/>
          </a:prstGeom>
          <a:noFill/>
        </p:spPr>
        <p:txBody>
          <a:bodyPr wrap="none" rtlCol="0">
            <a:spAutoFit/>
          </a:bodyPr>
          <a:lstStyle/>
          <a:p>
            <a:endParaRPr lang="en-US" dirty="0"/>
          </a:p>
        </p:txBody>
      </p:sp>
      <p:sp>
        <p:nvSpPr>
          <p:cNvPr id="7" name="Title 1"/>
          <p:cNvSpPr txBox="1">
            <a:spLocks/>
          </p:cNvSpPr>
          <p:nvPr/>
        </p:nvSpPr>
        <p:spPr>
          <a:xfrm>
            <a:off x="6199968" y="-70846"/>
            <a:ext cx="5191932" cy="995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Non-Price Factors</a:t>
            </a:r>
          </a:p>
        </p:txBody>
      </p:sp>
      <p:sp>
        <p:nvSpPr>
          <p:cNvPr id="9" name="TextBox 8"/>
          <p:cNvSpPr txBox="1"/>
          <p:nvPr/>
        </p:nvSpPr>
        <p:spPr>
          <a:xfrm>
            <a:off x="9934414" y="4277532"/>
            <a:ext cx="1952786" cy="923330"/>
          </a:xfrm>
          <a:prstGeom prst="rect">
            <a:avLst/>
          </a:prstGeom>
          <a:noFill/>
        </p:spPr>
        <p:txBody>
          <a:bodyPr wrap="square" rtlCol="0">
            <a:spAutoFit/>
          </a:bodyPr>
          <a:lstStyle/>
          <a:p>
            <a:r>
              <a:rPr lang="en-US" dirty="0"/>
              <a:t>Also called:</a:t>
            </a:r>
          </a:p>
          <a:p>
            <a:r>
              <a:rPr lang="en-US" b="1" dirty="0"/>
              <a:t>Determinants of demand</a:t>
            </a:r>
          </a:p>
        </p:txBody>
      </p:sp>
      <p:sp>
        <p:nvSpPr>
          <p:cNvPr id="8" name="TextBox 7"/>
          <p:cNvSpPr txBox="1"/>
          <p:nvPr/>
        </p:nvSpPr>
        <p:spPr>
          <a:xfrm>
            <a:off x="3125842" y="84078"/>
            <a:ext cx="2663693" cy="923330"/>
          </a:xfrm>
          <a:prstGeom prst="rect">
            <a:avLst/>
          </a:prstGeom>
          <a:solidFill>
            <a:schemeClr val="bg1"/>
          </a:solidFill>
        </p:spPr>
        <p:txBody>
          <a:bodyPr wrap="square" rtlCol="0">
            <a:spAutoFit/>
          </a:bodyPr>
          <a:lstStyle/>
          <a:p>
            <a:r>
              <a:rPr lang="en-US" dirty="0"/>
              <a:t>Movements along the SAME curve – “change in quantity demanded”</a:t>
            </a:r>
          </a:p>
        </p:txBody>
      </p:sp>
      <p:sp>
        <p:nvSpPr>
          <p:cNvPr id="3" name="Content Placeholder 2"/>
          <p:cNvSpPr>
            <a:spLocks noGrp="1"/>
          </p:cNvSpPr>
          <p:nvPr>
            <p:ph idx="1"/>
          </p:nvPr>
        </p:nvSpPr>
        <p:spPr>
          <a:xfrm>
            <a:off x="280384" y="5200862"/>
            <a:ext cx="5871232" cy="1486657"/>
          </a:xfrm>
          <a:solidFill>
            <a:srgbClr val="FFFF00"/>
          </a:solidFill>
        </p:spPr>
        <p:txBody>
          <a:bodyPr>
            <a:noAutofit/>
          </a:bodyPr>
          <a:lstStyle/>
          <a:p>
            <a:pPr marL="0" indent="0">
              <a:lnSpc>
                <a:spcPct val="100000"/>
              </a:lnSpc>
              <a:buNone/>
            </a:pPr>
            <a:r>
              <a:rPr lang="en-US" sz="1600" dirty="0">
                <a:solidFill>
                  <a:srgbClr val="FF0000"/>
                </a:solidFill>
              </a:rPr>
              <a:t>Summary:</a:t>
            </a:r>
          </a:p>
          <a:p>
            <a:pPr marL="0" indent="0">
              <a:lnSpc>
                <a:spcPct val="100000"/>
              </a:lnSpc>
              <a:buNone/>
            </a:pPr>
            <a:r>
              <a:rPr lang="en-US" sz="1600" dirty="0">
                <a:solidFill>
                  <a:srgbClr val="FF0000"/>
                </a:solidFill>
              </a:rPr>
              <a:t>Change of price – movement along curve (but the curve itself doesn’t move)</a:t>
            </a:r>
          </a:p>
          <a:p>
            <a:pPr marL="0" indent="0">
              <a:lnSpc>
                <a:spcPct val="100000"/>
              </a:lnSpc>
              <a:buNone/>
            </a:pPr>
            <a:r>
              <a:rPr lang="en-US" sz="1600" dirty="0">
                <a:solidFill>
                  <a:srgbClr val="FF0000"/>
                </a:solidFill>
              </a:rPr>
              <a:t>Change in other factors – curve moves left or right (determinants of demand)</a:t>
            </a:r>
          </a:p>
        </p:txBody>
      </p:sp>
      <p:sp>
        <p:nvSpPr>
          <p:cNvPr id="10" name="TextBox 9"/>
          <p:cNvSpPr txBox="1"/>
          <p:nvPr/>
        </p:nvSpPr>
        <p:spPr>
          <a:xfrm>
            <a:off x="10422160" y="84078"/>
            <a:ext cx="1676741" cy="1477328"/>
          </a:xfrm>
          <a:prstGeom prst="rect">
            <a:avLst/>
          </a:prstGeom>
          <a:solidFill>
            <a:schemeClr val="bg1"/>
          </a:solidFill>
        </p:spPr>
        <p:txBody>
          <a:bodyPr wrap="square" rtlCol="0">
            <a:spAutoFit/>
          </a:bodyPr>
          <a:lstStyle/>
          <a:p>
            <a:r>
              <a:rPr lang="en-US" dirty="0"/>
              <a:t>Movements of the WHOLE curve left and right – “change in demand”</a:t>
            </a:r>
          </a:p>
        </p:txBody>
      </p:sp>
      <p:sp>
        <p:nvSpPr>
          <p:cNvPr id="13" name="Right Arrow 12"/>
          <p:cNvSpPr/>
          <p:nvPr/>
        </p:nvSpPr>
        <p:spPr>
          <a:xfrm rot="2088767">
            <a:off x="3162670" y="2417137"/>
            <a:ext cx="9525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894537">
            <a:off x="2091887" y="1692905"/>
            <a:ext cx="9525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3747" y="2282115"/>
            <a:ext cx="1357617" cy="369332"/>
          </a:xfrm>
          <a:prstGeom prst="rect">
            <a:avLst/>
          </a:prstGeom>
          <a:noFill/>
        </p:spPr>
        <p:txBody>
          <a:bodyPr wrap="square" rtlCol="0">
            <a:spAutoFit/>
          </a:bodyPr>
          <a:lstStyle/>
          <a:p>
            <a:r>
              <a:rPr lang="en-US" dirty="0"/>
              <a:t>Extension</a:t>
            </a:r>
          </a:p>
        </p:txBody>
      </p:sp>
      <p:sp>
        <p:nvSpPr>
          <p:cNvPr id="16" name="TextBox 15"/>
          <p:cNvSpPr txBox="1"/>
          <p:nvPr/>
        </p:nvSpPr>
        <p:spPr>
          <a:xfrm>
            <a:off x="2622287" y="1620479"/>
            <a:ext cx="1357617" cy="369332"/>
          </a:xfrm>
          <a:prstGeom prst="rect">
            <a:avLst/>
          </a:prstGeom>
          <a:noFill/>
        </p:spPr>
        <p:txBody>
          <a:bodyPr wrap="square" rtlCol="0">
            <a:spAutoFit/>
          </a:bodyPr>
          <a:lstStyle/>
          <a:p>
            <a:r>
              <a:rPr lang="en-US" dirty="0"/>
              <a:t>Contraction</a:t>
            </a:r>
          </a:p>
        </p:txBody>
      </p:sp>
      <p:sp>
        <p:nvSpPr>
          <p:cNvPr id="11" name="TextBox 10"/>
          <p:cNvSpPr txBox="1"/>
          <p:nvPr/>
        </p:nvSpPr>
        <p:spPr>
          <a:xfrm>
            <a:off x="6659658" y="530227"/>
            <a:ext cx="3906981" cy="461665"/>
          </a:xfrm>
          <a:prstGeom prst="rect">
            <a:avLst/>
          </a:prstGeom>
          <a:noFill/>
        </p:spPr>
        <p:txBody>
          <a:bodyPr wrap="square" rtlCol="0">
            <a:spAutoFit/>
          </a:bodyPr>
          <a:lstStyle/>
          <a:p>
            <a:r>
              <a:rPr lang="en-US" sz="2400" dirty="0"/>
              <a:t>Determinants of Demand</a:t>
            </a:r>
          </a:p>
        </p:txBody>
      </p:sp>
    </p:spTree>
    <p:extLst>
      <p:ext uri="{BB962C8B-B14F-4D97-AF65-F5344CB8AC3E}">
        <p14:creationId xmlns:p14="http://schemas.microsoft.com/office/powerpoint/2010/main" val="1503540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19" y="469897"/>
            <a:ext cx="4573154" cy="5681522"/>
          </a:xfrm>
        </p:spPr>
        <p:txBody>
          <a:bodyPr>
            <a:normAutofit lnSpcReduction="10000"/>
          </a:bodyPr>
          <a:lstStyle/>
          <a:p>
            <a:r>
              <a:rPr lang="en-US" dirty="0"/>
              <a:t>What happens to the demand curve if there is a change of price?</a:t>
            </a:r>
          </a:p>
          <a:p>
            <a:r>
              <a:rPr lang="en-US" dirty="0">
                <a:solidFill>
                  <a:srgbClr val="FF0000"/>
                </a:solidFill>
              </a:rPr>
              <a:t>The demand curve does not shift, but there will be a movement along the SAME demand curve. </a:t>
            </a:r>
          </a:p>
          <a:p>
            <a:r>
              <a:rPr lang="en-US" dirty="0"/>
              <a:t>What happens to the demand curve if there is a change in another factor such as the number of consumers increasing.</a:t>
            </a:r>
          </a:p>
          <a:p>
            <a:r>
              <a:rPr lang="en-US" dirty="0">
                <a:solidFill>
                  <a:srgbClr val="FF0000"/>
                </a:solidFill>
              </a:rPr>
              <a:t>The demand curve will shift left or right. In this example it will shift to the right. </a:t>
            </a:r>
          </a:p>
        </p:txBody>
      </p:sp>
      <p:pic>
        <p:nvPicPr>
          <p:cNvPr id="4" name="Picture 3"/>
          <p:cNvPicPr>
            <a:picLocks noChangeAspect="1"/>
          </p:cNvPicPr>
          <p:nvPr/>
        </p:nvPicPr>
        <p:blipFill>
          <a:blip r:embed="rId2"/>
          <a:stretch>
            <a:fillRect/>
          </a:stretch>
        </p:blipFill>
        <p:spPr>
          <a:xfrm>
            <a:off x="5080000" y="1022820"/>
            <a:ext cx="6935168" cy="4601217"/>
          </a:xfrm>
          <a:prstGeom prst="rect">
            <a:avLst/>
          </a:prstGeom>
        </p:spPr>
      </p:pic>
    </p:spTree>
    <p:extLst>
      <p:ext uri="{BB962C8B-B14F-4D97-AF65-F5344CB8AC3E}">
        <p14:creationId xmlns:p14="http://schemas.microsoft.com/office/powerpoint/2010/main" val="179025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28" y="149972"/>
            <a:ext cx="6519576" cy="670299"/>
          </a:xfrm>
        </p:spPr>
        <p:txBody>
          <a:bodyPr>
            <a:normAutofit fontScale="90000"/>
          </a:bodyPr>
          <a:lstStyle/>
          <a:p>
            <a:r>
              <a:rPr lang="en-US" dirty="0"/>
              <a:t>More Determinants of Demand - Effect of Income</a:t>
            </a:r>
          </a:p>
        </p:txBody>
      </p:sp>
      <p:sp>
        <p:nvSpPr>
          <p:cNvPr id="3" name="Content Placeholder 2"/>
          <p:cNvSpPr>
            <a:spLocks noGrp="1"/>
          </p:cNvSpPr>
          <p:nvPr>
            <p:ph idx="1"/>
          </p:nvPr>
        </p:nvSpPr>
        <p:spPr>
          <a:xfrm>
            <a:off x="286486" y="1089733"/>
            <a:ext cx="5885374" cy="1081178"/>
          </a:xfrm>
        </p:spPr>
        <p:txBody>
          <a:bodyPr>
            <a:normAutofit fontScale="92500" lnSpcReduction="10000"/>
          </a:bodyPr>
          <a:lstStyle/>
          <a:p>
            <a:pPr marL="0" indent="0">
              <a:buNone/>
            </a:pPr>
            <a:r>
              <a:rPr lang="en-US" b="1" dirty="0">
                <a:solidFill>
                  <a:srgbClr val="7030A0"/>
                </a:solidFill>
              </a:rPr>
              <a:t>Disposable income </a:t>
            </a:r>
            <a:r>
              <a:rPr lang="en-US" dirty="0"/>
              <a:t>is the total personal income of a worker/consumer minus income tax – </a:t>
            </a:r>
            <a:r>
              <a:rPr lang="en-US" dirty="0">
                <a:solidFill>
                  <a:srgbClr val="7030A0"/>
                </a:solidFill>
              </a:rPr>
              <a:t>how much they have to spend</a:t>
            </a:r>
            <a:r>
              <a:rPr lang="en-US" dirty="0"/>
              <a:t>.</a:t>
            </a:r>
          </a:p>
          <a:p>
            <a:pPr marL="0" indent="0">
              <a:buNone/>
            </a:pPr>
            <a:endParaRPr lang="en-US" dirty="0"/>
          </a:p>
        </p:txBody>
      </p:sp>
      <p:sp>
        <p:nvSpPr>
          <p:cNvPr id="4" name="Content Placeholder 2"/>
          <p:cNvSpPr txBox="1">
            <a:spLocks/>
          </p:cNvSpPr>
          <p:nvPr/>
        </p:nvSpPr>
        <p:spPr>
          <a:xfrm>
            <a:off x="6245817" y="365125"/>
            <a:ext cx="5601042" cy="2889063"/>
          </a:xfrm>
          <a:prstGeom prst="rect">
            <a:avLst/>
          </a:prstGeom>
          <a:solidFill>
            <a:schemeClr val="accent1">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 </a:t>
            </a:r>
            <a:r>
              <a:rPr lang="en-US" b="1" dirty="0">
                <a:solidFill>
                  <a:srgbClr val="00B0F0"/>
                </a:solidFill>
              </a:rPr>
              <a:t>inferior good/service </a:t>
            </a:r>
            <a:r>
              <a:rPr lang="en-US" dirty="0"/>
              <a:t>will be purchased</a:t>
            </a:r>
          </a:p>
          <a:p>
            <a:pPr marL="0" indent="0">
              <a:buNone/>
            </a:pPr>
            <a:r>
              <a:rPr lang="en-US" dirty="0"/>
              <a:t>less when people have more income because they can now afford to buy better quality goods/services. </a:t>
            </a:r>
          </a:p>
          <a:p>
            <a:pPr marL="0" indent="0">
              <a:buNone/>
            </a:pPr>
            <a:r>
              <a:rPr lang="en-US" dirty="0" err="1"/>
              <a:t>Eg</a:t>
            </a:r>
            <a:r>
              <a:rPr lang="en-US" dirty="0"/>
              <a:t>. Public transport </a:t>
            </a:r>
          </a:p>
          <a:p>
            <a:pPr marL="0" indent="0">
              <a:buNone/>
            </a:pPr>
            <a:r>
              <a:rPr lang="en-US" dirty="0"/>
              <a:t>When people’s income increases, they choose:</a:t>
            </a:r>
          </a:p>
          <a:p>
            <a:pPr marL="0" indent="0">
              <a:buNone/>
            </a:pPr>
            <a:r>
              <a:rPr lang="en-US" dirty="0"/>
              <a:t>	taxis</a:t>
            </a:r>
          </a:p>
          <a:p>
            <a:pPr marL="0" indent="0">
              <a:buNone/>
            </a:pPr>
            <a:r>
              <a:rPr lang="en-US" dirty="0"/>
              <a:t>	rental car</a:t>
            </a:r>
          </a:p>
          <a:p>
            <a:pPr marL="0" indent="0">
              <a:buNone/>
            </a:pPr>
            <a:r>
              <a:rPr lang="en-US" dirty="0"/>
              <a:t>	buy a car etc.</a:t>
            </a:r>
          </a:p>
          <a:p>
            <a:pPr marL="0" indent="0">
              <a:buNone/>
            </a:pPr>
            <a:endParaRPr lang="en-US" dirty="0"/>
          </a:p>
        </p:txBody>
      </p:sp>
      <p:pic>
        <p:nvPicPr>
          <p:cNvPr id="5" name="Picture 4"/>
          <p:cNvPicPr>
            <a:picLocks noChangeAspect="1"/>
          </p:cNvPicPr>
          <p:nvPr/>
        </p:nvPicPr>
        <p:blipFill>
          <a:blip r:embed="rId2"/>
          <a:stretch>
            <a:fillRect/>
          </a:stretch>
        </p:blipFill>
        <p:spPr>
          <a:xfrm>
            <a:off x="9185929" y="1901449"/>
            <a:ext cx="1533739" cy="1352739"/>
          </a:xfrm>
          <a:prstGeom prst="rect">
            <a:avLst/>
          </a:prstGeom>
        </p:spPr>
      </p:pic>
      <p:sp>
        <p:nvSpPr>
          <p:cNvPr id="7" name="TextBox 6"/>
          <p:cNvSpPr txBox="1"/>
          <p:nvPr/>
        </p:nvSpPr>
        <p:spPr>
          <a:xfrm>
            <a:off x="5508052" y="5543087"/>
            <a:ext cx="4496560" cy="923330"/>
          </a:xfrm>
          <a:prstGeom prst="rect">
            <a:avLst/>
          </a:prstGeom>
          <a:solidFill>
            <a:srgbClr val="FFFF00"/>
          </a:solidFill>
        </p:spPr>
        <p:txBody>
          <a:bodyPr wrap="square" rtlCol="0">
            <a:spAutoFit/>
          </a:bodyPr>
          <a:lstStyle/>
          <a:p>
            <a:r>
              <a:rPr lang="en-US" dirty="0">
                <a:solidFill>
                  <a:srgbClr val="FF0000"/>
                </a:solidFill>
              </a:rPr>
              <a:t>Inferior goods : higher income = buy less</a:t>
            </a:r>
          </a:p>
          <a:p>
            <a:r>
              <a:rPr lang="en-US" dirty="0">
                <a:solidFill>
                  <a:srgbClr val="FF0000"/>
                </a:solidFill>
              </a:rPr>
              <a:t>Normal goods : higher income = buy more</a:t>
            </a:r>
          </a:p>
          <a:p>
            <a:r>
              <a:rPr lang="en-US" dirty="0">
                <a:solidFill>
                  <a:srgbClr val="FF0000"/>
                </a:solidFill>
              </a:rPr>
              <a:t>Small proportion of income goods = no effect</a:t>
            </a:r>
          </a:p>
        </p:txBody>
      </p:sp>
      <p:sp>
        <p:nvSpPr>
          <p:cNvPr id="8" name="TextBox 7"/>
          <p:cNvSpPr txBox="1"/>
          <p:nvPr/>
        </p:nvSpPr>
        <p:spPr>
          <a:xfrm>
            <a:off x="6171860" y="3479506"/>
            <a:ext cx="5748959" cy="2031325"/>
          </a:xfrm>
          <a:prstGeom prst="rect">
            <a:avLst/>
          </a:prstGeom>
          <a:solidFill>
            <a:schemeClr val="accent6">
              <a:lumMod val="20000"/>
              <a:lumOff val="80000"/>
            </a:schemeClr>
          </a:solidFill>
        </p:spPr>
        <p:txBody>
          <a:bodyPr wrap="square" rtlCol="0">
            <a:spAutoFit/>
          </a:bodyPr>
          <a:lstStyle/>
          <a:p>
            <a:r>
              <a:rPr lang="en-US" dirty="0"/>
              <a:t>For some goods, income has little effect on the quantity consumed such as </a:t>
            </a:r>
            <a:r>
              <a:rPr lang="en-US" b="1" dirty="0">
                <a:solidFill>
                  <a:srgbClr val="00B050"/>
                </a:solidFill>
              </a:rPr>
              <a:t>goods/services that require a small portion of an individual’s income</a:t>
            </a:r>
            <a:r>
              <a:rPr lang="en-US" dirty="0"/>
              <a:t>. </a:t>
            </a:r>
            <a:r>
              <a:rPr lang="en-US" dirty="0" err="1"/>
              <a:t>Eg</a:t>
            </a:r>
            <a:r>
              <a:rPr lang="en-US" dirty="0"/>
              <a:t>. salt</a:t>
            </a:r>
          </a:p>
          <a:p>
            <a:endParaRPr lang="en-US" dirty="0"/>
          </a:p>
          <a:p>
            <a:r>
              <a:rPr lang="en-US" dirty="0"/>
              <a:t>Even if your income increases or decreases, because salt is such a basic good and a small amount of our income, we would continue to buy the same amount. </a:t>
            </a:r>
          </a:p>
        </p:txBody>
      </p:sp>
      <p:sp>
        <p:nvSpPr>
          <p:cNvPr id="9" name="Rectangle 8"/>
          <p:cNvSpPr/>
          <p:nvPr/>
        </p:nvSpPr>
        <p:spPr>
          <a:xfrm>
            <a:off x="284087" y="2332869"/>
            <a:ext cx="5493949" cy="3046988"/>
          </a:xfrm>
          <a:prstGeom prst="rect">
            <a:avLst/>
          </a:prstGeom>
          <a:solidFill>
            <a:schemeClr val="accent3">
              <a:lumMod val="20000"/>
              <a:lumOff val="80000"/>
            </a:schemeClr>
          </a:solidFill>
        </p:spPr>
        <p:txBody>
          <a:bodyPr wrap="square">
            <a:spAutoFit/>
          </a:bodyPr>
          <a:lstStyle/>
          <a:p>
            <a:r>
              <a:rPr lang="en-US" sz="2800" dirty="0"/>
              <a:t>When incomes rise, </a:t>
            </a:r>
            <a:r>
              <a:rPr lang="en-US" sz="2800" b="1" dirty="0">
                <a:solidFill>
                  <a:srgbClr val="00B0F0"/>
                </a:solidFill>
              </a:rPr>
              <a:t>normal goods </a:t>
            </a:r>
            <a:r>
              <a:rPr lang="en-US" sz="2800" dirty="0"/>
              <a:t>see an increase in demand.</a:t>
            </a:r>
          </a:p>
          <a:p>
            <a:r>
              <a:rPr lang="en-US" sz="2800" dirty="0" err="1"/>
              <a:t>Eg</a:t>
            </a:r>
            <a:r>
              <a:rPr lang="en-US" sz="2800" dirty="0"/>
              <a:t>. People buy more holidays to Europe when their income rises. </a:t>
            </a:r>
          </a:p>
          <a:p>
            <a:r>
              <a:rPr lang="en-US" sz="2800" dirty="0"/>
              <a:t>Many goods follow this pattern but not all. </a:t>
            </a:r>
          </a:p>
          <a:p>
            <a:endParaRPr lang="en-US" sz="2400" dirty="0"/>
          </a:p>
        </p:txBody>
      </p:sp>
      <p:pic>
        <p:nvPicPr>
          <p:cNvPr id="13" name="Picture 12"/>
          <p:cNvPicPr>
            <a:picLocks noChangeAspect="1"/>
          </p:cNvPicPr>
          <p:nvPr/>
        </p:nvPicPr>
        <p:blipFill>
          <a:blip r:embed="rId3"/>
          <a:stretch>
            <a:fillRect/>
          </a:stretch>
        </p:blipFill>
        <p:spPr>
          <a:xfrm>
            <a:off x="1709309" y="4849472"/>
            <a:ext cx="2585826" cy="2127346"/>
          </a:xfrm>
          <a:prstGeom prst="rect">
            <a:avLst/>
          </a:prstGeom>
        </p:spPr>
      </p:pic>
      <p:sp>
        <p:nvSpPr>
          <p:cNvPr id="10" name="TextBox 9"/>
          <p:cNvSpPr txBox="1"/>
          <p:nvPr/>
        </p:nvSpPr>
        <p:spPr>
          <a:xfrm>
            <a:off x="284087" y="2071041"/>
            <a:ext cx="1990345" cy="369332"/>
          </a:xfrm>
          <a:prstGeom prst="rect">
            <a:avLst/>
          </a:prstGeom>
          <a:solidFill>
            <a:schemeClr val="accent4">
              <a:lumMod val="40000"/>
              <a:lumOff val="60000"/>
            </a:schemeClr>
          </a:solidFill>
        </p:spPr>
        <p:txBody>
          <a:bodyPr wrap="square" rtlCol="0">
            <a:spAutoFit/>
          </a:bodyPr>
          <a:lstStyle/>
          <a:p>
            <a:r>
              <a:rPr lang="en-US" b="1" dirty="0"/>
              <a:t>NORMAL GOODS</a:t>
            </a:r>
          </a:p>
        </p:txBody>
      </p:sp>
      <p:sp>
        <p:nvSpPr>
          <p:cNvPr id="12" name="TextBox 11"/>
          <p:cNvSpPr txBox="1"/>
          <p:nvPr/>
        </p:nvSpPr>
        <p:spPr>
          <a:xfrm>
            <a:off x="6662720" y="19068"/>
            <a:ext cx="1990345" cy="369332"/>
          </a:xfrm>
          <a:prstGeom prst="rect">
            <a:avLst/>
          </a:prstGeom>
          <a:solidFill>
            <a:schemeClr val="accent4">
              <a:lumMod val="40000"/>
              <a:lumOff val="60000"/>
            </a:schemeClr>
          </a:solidFill>
        </p:spPr>
        <p:txBody>
          <a:bodyPr wrap="square" rtlCol="0">
            <a:spAutoFit/>
          </a:bodyPr>
          <a:lstStyle/>
          <a:p>
            <a:r>
              <a:rPr lang="en-US" b="1" dirty="0"/>
              <a:t>INFERIOR GOODS</a:t>
            </a:r>
          </a:p>
        </p:txBody>
      </p:sp>
      <p:sp>
        <p:nvSpPr>
          <p:cNvPr id="14" name="TextBox 13"/>
          <p:cNvSpPr txBox="1"/>
          <p:nvPr/>
        </p:nvSpPr>
        <p:spPr>
          <a:xfrm>
            <a:off x="6245817" y="3230913"/>
            <a:ext cx="4394999" cy="369332"/>
          </a:xfrm>
          <a:prstGeom prst="rect">
            <a:avLst/>
          </a:prstGeom>
          <a:solidFill>
            <a:schemeClr val="accent4">
              <a:lumMod val="40000"/>
              <a:lumOff val="60000"/>
            </a:schemeClr>
          </a:solidFill>
        </p:spPr>
        <p:txBody>
          <a:bodyPr wrap="square" rtlCol="0">
            <a:spAutoFit/>
          </a:bodyPr>
          <a:lstStyle/>
          <a:p>
            <a:r>
              <a:rPr lang="en-US" b="1" dirty="0"/>
              <a:t>SMALL PROPORTION OF INCOME GOODS</a:t>
            </a:r>
          </a:p>
        </p:txBody>
      </p:sp>
      <p:pic>
        <p:nvPicPr>
          <p:cNvPr id="6" name="Picture 5"/>
          <p:cNvPicPr>
            <a:picLocks noChangeAspect="1"/>
          </p:cNvPicPr>
          <p:nvPr/>
        </p:nvPicPr>
        <p:blipFill>
          <a:blip r:embed="rId4"/>
          <a:stretch>
            <a:fillRect/>
          </a:stretch>
        </p:blipFill>
        <p:spPr>
          <a:xfrm>
            <a:off x="10324931" y="5235543"/>
            <a:ext cx="1206043" cy="1355759"/>
          </a:xfrm>
          <a:prstGeom prst="rect">
            <a:avLst/>
          </a:prstGeom>
        </p:spPr>
      </p:pic>
    </p:spTree>
    <p:extLst>
      <p:ext uri="{BB962C8B-B14F-4D97-AF65-F5344CB8AC3E}">
        <p14:creationId xmlns:p14="http://schemas.microsoft.com/office/powerpoint/2010/main" val="25237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Demand</a:t>
            </a:r>
          </a:p>
        </p:txBody>
      </p:sp>
      <p:sp>
        <p:nvSpPr>
          <p:cNvPr id="3" name="Content Placeholder 2"/>
          <p:cNvSpPr>
            <a:spLocks noGrp="1"/>
          </p:cNvSpPr>
          <p:nvPr>
            <p:ph idx="1"/>
          </p:nvPr>
        </p:nvSpPr>
        <p:spPr>
          <a:xfrm>
            <a:off x="542365" y="1690688"/>
            <a:ext cx="5774267" cy="2827057"/>
          </a:xfrm>
        </p:spPr>
        <p:txBody>
          <a:bodyPr>
            <a:normAutofit/>
          </a:bodyPr>
          <a:lstStyle/>
          <a:p>
            <a:r>
              <a:rPr lang="en-US" dirty="0"/>
              <a:t>The </a:t>
            </a:r>
            <a:r>
              <a:rPr lang="en-US" dirty="0">
                <a:solidFill>
                  <a:schemeClr val="accent3"/>
                </a:solidFill>
              </a:rPr>
              <a:t>lower the price </a:t>
            </a:r>
            <a:r>
              <a:rPr lang="en-US" dirty="0"/>
              <a:t>the </a:t>
            </a:r>
            <a:r>
              <a:rPr lang="en-US" dirty="0">
                <a:solidFill>
                  <a:schemeClr val="accent3"/>
                </a:solidFill>
              </a:rPr>
              <a:t>more people will buy</a:t>
            </a:r>
            <a:r>
              <a:rPr lang="en-US" dirty="0"/>
              <a:t> of something. </a:t>
            </a:r>
          </a:p>
          <a:p>
            <a:r>
              <a:rPr lang="en-US" dirty="0"/>
              <a:t>There is a </a:t>
            </a:r>
            <a:r>
              <a:rPr lang="en-US" dirty="0">
                <a:solidFill>
                  <a:srgbClr val="00B050"/>
                </a:solidFill>
              </a:rPr>
              <a:t>negative/inverse relationship</a:t>
            </a:r>
            <a:r>
              <a:rPr lang="en-US" dirty="0"/>
              <a:t> between the price of a good and the quantity bought. </a:t>
            </a:r>
          </a:p>
          <a:p>
            <a:r>
              <a:rPr lang="en-US" dirty="0"/>
              <a:t>The </a:t>
            </a:r>
            <a:r>
              <a:rPr lang="en-US" dirty="0">
                <a:solidFill>
                  <a:srgbClr val="00B0F0"/>
                </a:solidFill>
              </a:rPr>
              <a:t>demand curve slopes down</a:t>
            </a:r>
            <a:r>
              <a:rPr lang="en-US" dirty="0"/>
              <a:t>.</a:t>
            </a:r>
          </a:p>
          <a:p>
            <a:pPr marL="0" indent="0">
              <a:buNone/>
            </a:pPr>
            <a:endParaRPr lang="en-US" dirty="0"/>
          </a:p>
          <a:p>
            <a:pPr marL="0" indent="0">
              <a:buNone/>
            </a:pPr>
            <a:endParaRPr lang="en-US" dirty="0"/>
          </a:p>
        </p:txBody>
      </p:sp>
      <p:sp>
        <p:nvSpPr>
          <p:cNvPr id="5" name="TextBox 4"/>
          <p:cNvSpPr txBox="1"/>
          <p:nvPr/>
        </p:nvSpPr>
        <p:spPr>
          <a:xfrm>
            <a:off x="452718" y="5254306"/>
            <a:ext cx="5643282" cy="830997"/>
          </a:xfrm>
          <a:prstGeom prst="rect">
            <a:avLst/>
          </a:prstGeom>
          <a:solidFill>
            <a:srgbClr val="FFFF00"/>
          </a:solidFill>
        </p:spPr>
        <p:txBody>
          <a:bodyPr wrap="square" rtlCol="0">
            <a:spAutoFit/>
          </a:bodyPr>
          <a:lstStyle/>
          <a:p>
            <a:r>
              <a:rPr lang="en-US" sz="2400" dirty="0">
                <a:solidFill>
                  <a:srgbClr val="FF0000"/>
                </a:solidFill>
              </a:rPr>
              <a:t>Summary: Law of Demand</a:t>
            </a:r>
          </a:p>
          <a:p>
            <a:r>
              <a:rPr lang="en-US" sz="2400" dirty="0">
                <a:solidFill>
                  <a:srgbClr val="FF0000"/>
                </a:solidFill>
              </a:rPr>
              <a:t>Price goes down, people buy more</a:t>
            </a:r>
          </a:p>
        </p:txBody>
      </p:sp>
      <p:sp>
        <p:nvSpPr>
          <p:cNvPr id="12" name="TextBox 11"/>
          <p:cNvSpPr txBox="1"/>
          <p:nvPr/>
        </p:nvSpPr>
        <p:spPr>
          <a:xfrm>
            <a:off x="7236941" y="5069641"/>
            <a:ext cx="4074459" cy="1200329"/>
          </a:xfrm>
          <a:prstGeom prst="rect">
            <a:avLst/>
          </a:prstGeom>
          <a:solidFill>
            <a:schemeClr val="tx2">
              <a:lumMod val="40000"/>
              <a:lumOff val="60000"/>
            </a:schemeClr>
          </a:solidFill>
        </p:spPr>
        <p:txBody>
          <a:bodyPr wrap="square" rtlCol="0">
            <a:spAutoFit/>
          </a:bodyPr>
          <a:lstStyle/>
          <a:p>
            <a:r>
              <a:rPr lang="en-US" dirty="0"/>
              <a:t>Definition: Demand</a:t>
            </a:r>
          </a:p>
          <a:p>
            <a:r>
              <a:rPr lang="en-US" dirty="0"/>
              <a:t>The quantity of a product or service that consumers are willing and able to buy at a particular price. </a:t>
            </a:r>
          </a:p>
        </p:txBody>
      </p:sp>
      <p:pic>
        <p:nvPicPr>
          <p:cNvPr id="10" name="Picture 9"/>
          <p:cNvPicPr>
            <a:picLocks noChangeAspect="1"/>
          </p:cNvPicPr>
          <p:nvPr/>
        </p:nvPicPr>
        <p:blipFill>
          <a:blip r:embed="rId2"/>
          <a:stretch>
            <a:fillRect/>
          </a:stretch>
        </p:blipFill>
        <p:spPr>
          <a:xfrm>
            <a:off x="6612467" y="365125"/>
            <a:ext cx="5203349" cy="3732004"/>
          </a:xfrm>
          <a:prstGeom prst="rect">
            <a:avLst/>
          </a:prstGeom>
        </p:spPr>
      </p:pic>
    </p:spTree>
    <p:extLst>
      <p:ext uri="{BB962C8B-B14F-4D97-AF65-F5344CB8AC3E}">
        <p14:creationId xmlns:p14="http://schemas.microsoft.com/office/powerpoint/2010/main" val="2986551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38200" y="2250255"/>
            <a:ext cx="4651229" cy="4259441"/>
          </a:xfrm>
          <a:prstGeom prst="rect">
            <a:avLst/>
          </a:prstGeom>
        </p:spPr>
      </p:pic>
      <p:pic>
        <p:nvPicPr>
          <p:cNvPr id="6" name="Picture 5"/>
          <p:cNvPicPr>
            <a:picLocks noChangeAspect="1"/>
          </p:cNvPicPr>
          <p:nvPr/>
        </p:nvPicPr>
        <p:blipFill>
          <a:blip r:embed="rId3"/>
          <a:stretch>
            <a:fillRect/>
          </a:stretch>
        </p:blipFill>
        <p:spPr>
          <a:xfrm>
            <a:off x="6096000" y="2257594"/>
            <a:ext cx="4731124" cy="4141003"/>
          </a:xfrm>
          <a:prstGeom prst="rect">
            <a:avLst/>
          </a:prstGeom>
        </p:spPr>
      </p:pic>
      <p:sp>
        <p:nvSpPr>
          <p:cNvPr id="7" name="TextBox 6"/>
          <p:cNvSpPr txBox="1"/>
          <p:nvPr/>
        </p:nvSpPr>
        <p:spPr>
          <a:xfrm>
            <a:off x="838200" y="422113"/>
            <a:ext cx="10399059" cy="1077218"/>
          </a:xfrm>
          <a:prstGeom prst="rect">
            <a:avLst/>
          </a:prstGeom>
          <a:noFill/>
        </p:spPr>
        <p:txBody>
          <a:bodyPr wrap="square" rtlCol="0">
            <a:spAutoFit/>
          </a:bodyPr>
          <a:lstStyle/>
          <a:p>
            <a:r>
              <a:rPr lang="en-US" sz="3200" dirty="0"/>
              <a:t>By using a graph, illustrate and explain the effect of an increase in income on a normal good and on an inferior good. </a:t>
            </a:r>
          </a:p>
        </p:txBody>
      </p:sp>
    </p:spTree>
    <p:extLst>
      <p:ext uri="{BB962C8B-B14F-4D97-AF65-F5344CB8AC3E}">
        <p14:creationId xmlns:p14="http://schemas.microsoft.com/office/powerpoint/2010/main" val="27310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66" y="208252"/>
            <a:ext cx="10515600" cy="970190"/>
          </a:xfrm>
        </p:spPr>
        <p:txBody>
          <a:bodyPr/>
          <a:lstStyle/>
          <a:p>
            <a:r>
              <a:rPr lang="en-US" dirty="0"/>
              <a:t>Substitutes vs Complements</a:t>
            </a:r>
          </a:p>
        </p:txBody>
      </p:sp>
      <p:sp>
        <p:nvSpPr>
          <p:cNvPr id="3" name="Content Placeholder 2"/>
          <p:cNvSpPr>
            <a:spLocks noGrp="1"/>
          </p:cNvSpPr>
          <p:nvPr>
            <p:ph idx="1"/>
          </p:nvPr>
        </p:nvSpPr>
        <p:spPr>
          <a:xfrm>
            <a:off x="292495" y="1384807"/>
            <a:ext cx="5955224" cy="4364114"/>
          </a:xfrm>
          <a:solidFill>
            <a:schemeClr val="accent4">
              <a:lumMod val="60000"/>
              <a:lumOff val="40000"/>
            </a:schemeClr>
          </a:solidFill>
        </p:spPr>
        <p:txBody>
          <a:bodyPr>
            <a:normAutofit/>
          </a:bodyPr>
          <a:lstStyle/>
          <a:p>
            <a:r>
              <a:rPr lang="en-US" b="1" i="1" dirty="0"/>
              <a:t>Substitutes</a:t>
            </a:r>
          </a:p>
          <a:p>
            <a:pPr marL="0" indent="0">
              <a:buNone/>
            </a:pPr>
            <a:r>
              <a:rPr lang="en-US" dirty="0"/>
              <a:t>A </a:t>
            </a:r>
            <a:r>
              <a:rPr lang="en-US" b="1" dirty="0">
                <a:solidFill>
                  <a:srgbClr val="00B0F0"/>
                </a:solidFill>
              </a:rPr>
              <a:t>substitute</a:t>
            </a:r>
            <a:r>
              <a:rPr lang="en-US" b="1" dirty="0"/>
              <a:t> </a:t>
            </a:r>
            <a:r>
              <a:rPr lang="en-US" dirty="0"/>
              <a:t>is a product that can be purchased and used instead of another good. (competitive demand)</a:t>
            </a:r>
            <a:endParaRPr lang="en-US" b="1" dirty="0"/>
          </a:p>
          <a:p>
            <a:r>
              <a:rPr lang="en-US" b="1" dirty="0"/>
              <a:t>Example: </a:t>
            </a:r>
            <a:r>
              <a:rPr lang="en-US" dirty="0"/>
              <a:t>Gas vs electric hotplates, Coke vs Pepsi</a:t>
            </a:r>
          </a:p>
        </p:txBody>
      </p:sp>
      <p:sp>
        <p:nvSpPr>
          <p:cNvPr id="4" name="Content Placeholder 2"/>
          <p:cNvSpPr txBox="1">
            <a:spLocks/>
          </p:cNvSpPr>
          <p:nvPr/>
        </p:nvSpPr>
        <p:spPr>
          <a:xfrm>
            <a:off x="6403704" y="1731467"/>
            <a:ext cx="5702085" cy="4351338"/>
          </a:xfrm>
          <a:prstGeom prst="rect">
            <a:avLst/>
          </a:prstGeom>
          <a:solidFill>
            <a:schemeClr val="accent3">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Complements</a:t>
            </a:r>
          </a:p>
          <a:p>
            <a:r>
              <a:rPr lang="en-US" b="1" dirty="0">
                <a:solidFill>
                  <a:srgbClr val="00B0F0"/>
                </a:solidFill>
              </a:rPr>
              <a:t>Complements</a:t>
            </a:r>
            <a:r>
              <a:rPr lang="en-US" b="1" dirty="0"/>
              <a:t> </a:t>
            </a:r>
            <a:r>
              <a:rPr lang="en-US" dirty="0"/>
              <a:t>are purchased together (joint demand)</a:t>
            </a:r>
          </a:p>
          <a:p>
            <a:r>
              <a:rPr lang="en-US" dirty="0" err="1"/>
              <a:t>Eg</a:t>
            </a:r>
            <a:r>
              <a:rPr lang="en-US" dirty="0"/>
              <a:t>. Computers and a computer mouse, beer and peanuts, phones and phone apps.</a:t>
            </a:r>
          </a:p>
        </p:txBody>
      </p:sp>
      <p:sp>
        <p:nvSpPr>
          <p:cNvPr id="5" name="Content Placeholder 2"/>
          <p:cNvSpPr txBox="1">
            <a:spLocks/>
          </p:cNvSpPr>
          <p:nvPr/>
        </p:nvSpPr>
        <p:spPr>
          <a:xfrm>
            <a:off x="316589" y="4528843"/>
            <a:ext cx="5955224" cy="550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t>
            </a:r>
            <a:r>
              <a:rPr lang="en-US" b="1" i="1" dirty="0"/>
              <a:t>Price of substitute </a:t>
            </a:r>
            <a:r>
              <a:rPr lang="en-US" dirty="0"/>
              <a:t>→</a:t>
            </a:r>
            <a:r>
              <a:rPr lang="en-US" b="1" i="1" dirty="0"/>
              <a:t> </a:t>
            </a:r>
            <a:r>
              <a:rPr lang="en-US" b="1" dirty="0"/>
              <a:t>↑Demand</a:t>
            </a:r>
            <a:endParaRPr lang="en-US" dirty="0"/>
          </a:p>
        </p:txBody>
      </p:sp>
      <p:sp>
        <p:nvSpPr>
          <p:cNvPr id="6" name="Content Placeholder 2"/>
          <p:cNvSpPr txBox="1">
            <a:spLocks/>
          </p:cNvSpPr>
          <p:nvPr/>
        </p:nvSpPr>
        <p:spPr>
          <a:xfrm>
            <a:off x="6188990" y="4452103"/>
            <a:ext cx="6053380" cy="624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t>
            </a:r>
            <a:r>
              <a:rPr lang="en-US" b="1" i="1" dirty="0"/>
              <a:t>Price of complement </a:t>
            </a:r>
            <a:r>
              <a:rPr lang="en-US" dirty="0"/>
              <a:t>→</a:t>
            </a:r>
            <a:r>
              <a:rPr lang="en-US" b="1" i="1" dirty="0"/>
              <a:t> </a:t>
            </a:r>
            <a:r>
              <a:rPr lang="en-US" dirty="0"/>
              <a:t>↓</a:t>
            </a:r>
            <a:r>
              <a:rPr lang="en-US" b="1" dirty="0"/>
              <a:t>Demand</a:t>
            </a:r>
            <a:endParaRPr lang="en-US" dirty="0"/>
          </a:p>
        </p:txBody>
      </p:sp>
      <p:pic>
        <p:nvPicPr>
          <p:cNvPr id="8" name="Picture 7"/>
          <p:cNvPicPr>
            <a:picLocks noChangeAspect="1"/>
          </p:cNvPicPr>
          <p:nvPr/>
        </p:nvPicPr>
        <p:blipFill>
          <a:blip r:embed="rId2"/>
          <a:stretch>
            <a:fillRect/>
          </a:stretch>
        </p:blipFill>
        <p:spPr>
          <a:xfrm>
            <a:off x="554946" y="5193179"/>
            <a:ext cx="1933845" cy="1524213"/>
          </a:xfrm>
          <a:prstGeom prst="rect">
            <a:avLst/>
          </a:prstGeom>
        </p:spPr>
      </p:pic>
      <p:pic>
        <p:nvPicPr>
          <p:cNvPr id="9" name="Picture 8"/>
          <p:cNvPicPr>
            <a:picLocks noChangeAspect="1"/>
          </p:cNvPicPr>
          <p:nvPr/>
        </p:nvPicPr>
        <p:blipFill>
          <a:blip r:embed="rId3"/>
          <a:stretch>
            <a:fillRect/>
          </a:stretch>
        </p:blipFill>
        <p:spPr>
          <a:xfrm>
            <a:off x="4134846" y="5520777"/>
            <a:ext cx="2194981" cy="906113"/>
          </a:xfrm>
          <a:prstGeom prst="rect">
            <a:avLst/>
          </a:prstGeom>
        </p:spPr>
      </p:pic>
      <p:pic>
        <p:nvPicPr>
          <p:cNvPr id="10" name="Picture 9"/>
          <p:cNvPicPr>
            <a:picLocks noChangeAspect="1"/>
          </p:cNvPicPr>
          <p:nvPr/>
        </p:nvPicPr>
        <p:blipFill>
          <a:blip r:embed="rId4"/>
          <a:stretch>
            <a:fillRect/>
          </a:stretch>
        </p:blipFill>
        <p:spPr>
          <a:xfrm>
            <a:off x="2212603" y="5604391"/>
            <a:ext cx="1191179" cy="827406"/>
          </a:xfrm>
          <a:prstGeom prst="rect">
            <a:avLst/>
          </a:prstGeom>
        </p:spPr>
      </p:pic>
      <p:pic>
        <p:nvPicPr>
          <p:cNvPr id="11" name="Picture 10"/>
          <p:cNvPicPr>
            <a:picLocks noChangeAspect="1"/>
          </p:cNvPicPr>
          <p:nvPr/>
        </p:nvPicPr>
        <p:blipFill>
          <a:blip r:embed="rId5"/>
          <a:stretch>
            <a:fillRect/>
          </a:stretch>
        </p:blipFill>
        <p:spPr>
          <a:xfrm>
            <a:off x="8796149" y="5447518"/>
            <a:ext cx="1190355" cy="779142"/>
          </a:xfrm>
          <a:prstGeom prst="rect">
            <a:avLst/>
          </a:prstGeom>
        </p:spPr>
      </p:pic>
      <p:pic>
        <p:nvPicPr>
          <p:cNvPr id="12" name="Picture 11"/>
          <p:cNvPicPr>
            <a:picLocks noChangeAspect="1"/>
          </p:cNvPicPr>
          <p:nvPr/>
        </p:nvPicPr>
        <p:blipFill>
          <a:blip r:embed="rId6"/>
          <a:stretch>
            <a:fillRect/>
          </a:stretch>
        </p:blipFill>
        <p:spPr>
          <a:xfrm>
            <a:off x="7223563" y="4897464"/>
            <a:ext cx="1105054" cy="1733792"/>
          </a:xfrm>
          <a:prstGeom prst="rect">
            <a:avLst/>
          </a:prstGeom>
        </p:spPr>
      </p:pic>
      <p:pic>
        <p:nvPicPr>
          <p:cNvPr id="13" name="Picture 12"/>
          <p:cNvPicPr>
            <a:picLocks noChangeAspect="1"/>
          </p:cNvPicPr>
          <p:nvPr/>
        </p:nvPicPr>
        <p:blipFill>
          <a:blip r:embed="rId7"/>
          <a:stretch>
            <a:fillRect/>
          </a:stretch>
        </p:blipFill>
        <p:spPr>
          <a:xfrm>
            <a:off x="10518062" y="5005128"/>
            <a:ext cx="657317" cy="1781424"/>
          </a:xfrm>
          <a:prstGeom prst="rect">
            <a:avLst/>
          </a:prstGeom>
        </p:spPr>
      </p:pic>
      <p:pic>
        <p:nvPicPr>
          <p:cNvPr id="14" name="Picture 13"/>
          <p:cNvPicPr>
            <a:picLocks noChangeAspect="1"/>
          </p:cNvPicPr>
          <p:nvPr/>
        </p:nvPicPr>
        <p:blipFill>
          <a:blip r:embed="rId8"/>
          <a:stretch>
            <a:fillRect/>
          </a:stretch>
        </p:blipFill>
        <p:spPr>
          <a:xfrm>
            <a:off x="3674" y="5107291"/>
            <a:ext cx="600159" cy="1638529"/>
          </a:xfrm>
          <a:prstGeom prst="rect">
            <a:avLst/>
          </a:prstGeom>
        </p:spPr>
      </p:pic>
      <p:pic>
        <p:nvPicPr>
          <p:cNvPr id="15" name="Picture 14"/>
          <p:cNvPicPr>
            <a:picLocks noChangeAspect="1"/>
          </p:cNvPicPr>
          <p:nvPr/>
        </p:nvPicPr>
        <p:blipFill>
          <a:blip r:embed="rId8"/>
          <a:stretch>
            <a:fillRect/>
          </a:stretch>
        </p:blipFill>
        <p:spPr>
          <a:xfrm>
            <a:off x="6575217" y="5076576"/>
            <a:ext cx="600159" cy="1638529"/>
          </a:xfrm>
          <a:prstGeom prst="rect">
            <a:avLst/>
          </a:prstGeom>
        </p:spPr>
      </p:pic>
      <p:pic>
        <p:nvPicPr>
          <p:cNvPr id="16" name="Picture 15"/>
          <p:cNvPicPr>
            <a:picLocks noChangeAspect="1"/>
          </p:cNvPicPr>
          <p:nvPr/>
        </p:nvPicPr>
        <p:blipFill>
          <a:blip r:embed="rId9"/>
          <a:stretch>
            <a:fillRect/>
          </a:stretch>
        </p:blipFill>
        <p:spPr>
          <a:xfrm>
            <a:off x="3403782" y="5315313"/>
            <a:ext cx="609000" cy="867216"/>
          </a:xfrm>
          <a:prstGeom prst="rect">
            <a:avLst/>
          </a:prstGeom>
        </p:spPr>
      </p:pic>
      <p:pic>
        <p:nvPicPr>
          <p:cNvPr id="17" name="Picture 16"/>
          <p:cNvPicPr>
            <a:picLocks noChangeAspect="1"/>
          </p:cNvPicPr>
          <p:nvPr/>
        </p:nvPicPr>
        <p:blipFill>
          <a:blip r:embed="rId9"/>
          <a:stretch>
            <a:fillRect/>
          </a:stretch>
        </p:blipFill>
        <p:spPr>
          <a:xfrm rot="10800000">
            <a:off x="9912251" y="5053207"/>
            <a:ext cx="609000" cy="867216"/>
          </a:xfrm>
          <a:prstGeom prst="rect">
            <a:avLst/>
          </a:prstGeom>
        </p:spPr>
      </p:pic>
      <p:sp>
        <p:nvSpPr>
          <p:cNvPr id="20" name="TextBox 19"/>
          <p:cNvSpPr txBox="1"/>
          <p:nvPr/>
        </p:nvSpPr>
        <p:spPr>
          <a:xfrm>
            <a:off x="7609668" y="365125"/>
            <a:ext cx="3967566" cy="1323439"/>
          </a:xfrm>
          <a:prstGeom prst="rect">
            <a:avLst/>
          </a:prstGeom>
          <a:solidFill>
            <a:srgbClr val="FFFF00"/>
          </a:solidFill>
        </p:spPr>
        <p:txBody>
          <a:bodyPr wrap="square" rtlCol="0">
            <a:spAutoFit/>
          </a:bodyPr>
          <a:lstStyle/>
          <a:p>
            <a:r>
              <a:rPr lang="en-US" sz="2000" dirty="0">
                <a:solidFill>
                  <a:srgbClr val="FF0000"/>
                </a:solidFill>
              </a:rPr>
              <a:t>Summary</a:t>
            </a:r>
          </a:p>
          <a:p>
            <a:r>
              <a:rPr lang="en-US" sz="2000" dirty="0">
                <a:solidFill>
                  <a:srgbClr val="FF0000"/>
                </a:solidFill>
              </a:rPr>
              <a:t>Substitutes – you buy one or the other. </a:t>
            </a:r>
            <a:r>
              <a:rPr lang="en-US" sz="2000" b="1" dirty="0">
                <a:solidFill>
                  <a:srgbClr val="FF0000"/>
                </a:solidFill>
              </a:rPr>
              <a:t>↑</a:t>
            </a:r>
            <a:r>
              <a:rPr lang="en-US" sz="2000" b="1" dirty="0" err="1">
                <a:solidFill>
                  <a:srgbClr val="FF0000"/>
                </a:solidFill>
              </a:rPr>
              <a:t>Price</a:t>
            </a:r>
            <a:r>
              <a:rPr lang="en-US" sz="2000" b="1" baseline="-25000" dirty="0" err="1">
                <a:solidFill>
                  <a:srgbClr val="FF0000"/>
                </a:solidFill>
              </a:rPr>
              <a:t>good</a:t>
            </a:r>
            <a:r>
              <a:rPr lang="en-US" sz="2000" b="1" baseline="-25000" dirty="0">
                <a:solidFill>
                  <a:srgbClr val="FF0000"/>
                </a:solidFill>
              </a:rPr>
              <a:t> X</a:t>
            </a:r>
            <a:r>
              <a:rPr lang="en-US" sz="2000" dirty="0">
                <a:solidFill>
                  <a:srgbClr val="FF0000"/>
                </a:solidFill>
              </a:rPr>
              <a:t> →</a:t>
            </a:r>
            <a:r>
              <a:rPr lang="en-US" sz="2000" b="1" i="1" dirty="0">
                <a:solidFill>
                  <a:srgbClr val="FF0000"/>
                </a:solidFill>
              </a:rPr>
              <a:t> </a:t>
            </a:r>
            <a:r>
              <a:rPr lang="en-US" sz="2000" b="1" dirty="0">
                <a:solidFill>
                  <a:srgbClr val="FF0000"/>
                </a:solidFill>
              </a:rPr>
              <a:t>↑</a:t>
            </a:r>
            <a:r>
              <a:rPr lang="en-US" sz="2000" b="1" dirty="0" err="1">
                <a:solidFill>
                  <a:srgbClr val="FF0000"/>
                </a:solidFill>
              </a:rPr>
              <a:t>Demand</a:t>
            </a:r>
            <a:r>
              <a:rPr lang="en-US" sz="2000" b="1" baseline="-25000" dirty="0" err="1">
                <a:solidFill>
                  <a:srgbClr val="FF0000"/>
                </a:solidFill>
              </a:rPr>
              <a:t>goodY</a:t>
            </a:r>
            <a:endParaRPr lang="en-US" sz="2000" dirty="0">
              <a:solidFill>
                <a:srgbClr val="FF0000"/>
              </a:solidFill>
            </a:endParaRPr>
          </a:p>
          <a:p>
            <a:r>
              <a:rPr lang="en-US" sz="2000" dirty="0">
                <a:solidFill>
                  <a:srgbClr val="FF0000"/>
                </a:solidFill>
              </a:rPr>
              <a:t>Complements – bought together</a:t>
            </a:r>
          </a:p>
        </p:txBody>
      </p:sp>
      <p:pic>
        <p:nvPicPr>
          <p:cNvPr id="7" name="Picture 6"/>
          <p:cNvPicPr>
            <a:picLocks noChangeAspect="1"/>
          </p:cNvPicPr>
          <p:nvPr/>
        </p:nvPicPr>
        <p:blipFill>
          <a:blip r:embed="rId10"/>
          <a:stretch>
            <a:fillRect/>
          </a:stretch>
        </p:blipFill>
        <p:spPr>
          <a:xfrm>
            <a:off x="3538520" y="6141419"/>
            <a:ext cx="522449" cy="660977"/>
          </a:xfrm>
          <a:prstGeom prst="rect">
            <a:avLst/>
          </a:prstGeom>
        </p:spPr>
      </p:pic>
      <p:pic>
        <p:nvPicPr>
          <p:cNvPr id="21" name="Picture 20"/>
          <p:cNvPicPr>
            <a:picLocks noChangeAspect="1"/>
          </p:cNvPicPr>
          <p:nvPr/>
        </p:nvPicPr>
        <p:blipFill>
          <a:blip r:embed="rId10"/>
          <a:stretch>
            <a:fillRect/>
          </a:stretch>
        </p:blipFill>
        <p:spPr>
          <a:xfrm>
            <a:off x="9945812" y="5938792"/>
            <a:ext cx="522449" cy="660977"/>
          </a:xfrm>
          <a:prstGeom prst="rect">
            <a:avLst/>
          </a:prstGeom>
        </p:spPr>
      </p:pic>
    </p:spTree>
    <p:extLst>
      <p:ext uri="{BB962C8B-B14F-4D97-AF65-F5344CB8AC3E}">
        <p14:creationId xmlns:p14="http://schemas.microsoft.com/office/powerpoint/2010/main" val="38210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p:bldP spid="6" grpId="0"/>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Substitutes and Complements effect on demand?</a:t>
            </a:r>
          </a:p>
        </p:txBody>
      </p:sp>
      <p:sp>
        <p:nvSpPr>
          <p:cNvPr id="3" name="Content Placeholder 2"/>
          <p:cNvSpPr>
            <a:spLocks noGrp="1"/>
          </p:cNvSpPr>
          <p:nvPr>
            <p:ph idx="1"/>
          </p:nvPr>
        </p:nvSpPr>
        <p:spPr/>
        <p:txBody>
          <a:bodyPr/>
          <a:lstStyle/>
          <a:p>
            <a:r>
              <a:rPr lang="en-US" dirty="0"/>
              <a:t>Price of oranges increases. Effect on apples?</a:t>
            </a:r>
          </a:p>
          <a:p>
            <a:pPr lvl="1"/>
            <a:r>
              <a:rPr lang="en-US" dirty="0">
                <a:solidFill>
                  <a:srgbClr val="FF0000"/>
                </a:solidFill>
              </a:rPr>
              <a:t>Demand for apples will increase (substitutes)</a:t>
            </a:r>
          </a:p>
          <a:p>
            <a:r>
              <a:rPr lang="en-US" dirty="0"/>
              <a:t>Demand of golf clubs increases. Effect on golf balls?</a:t>
            </a:r>
          </a:p>
          <a:p>
            <a:pPr lvl="1"/>
            <a:r>
              <a:rPr lang="en-US" dirty="0">
                <a:solidFill>
                  <a:srgbClr val="FF0000"/>
                </a:solidFill>
              </a:rPr>
              <a:t>Demand for golf balls will increase (complements)</a:t>
            </a:r>
          </a:p>
          <a:p>
            <a:r>
              <a:rPr lang="en-US" dirty="0"/>
              <a:t>Price of cars increase. Effect on public transport use?</a:t>
            </a:r>
          </a:p>
          <a:p>
            <a:pPr lvl="1"/>
            <a:r>
              <a:rPr lang="en-US" dirty="0">
                <a:solidFill>
                  <a:srgbClr val="FF0000"/>
                </a:solidFill>
              </a:rPr>
              <a:t>Demand will increase (substitutes)</a:t>
            </a:r>
          </a:p>
          <a:p>
            <a:r>
              <a:rPr lang="en-US" dirty="0"/>
              <a:t>In groups come up with a list </a:t>
            </a:r>
            <a:r>
              <a:rPr lang="en-US"/>
              <a:t>of 3 complement pairs and 3 substitute pairs.</a:t>
            </a:r>
            <a:endParaRPr lang="en-US" dirty="0"/>
          </a:p>
          <a:p>
            <a:endParaRPr lang="en-US" dirty="0"/>
          </a:p>
        </p:txBody>
      </p:sp>
      <p:sp>
        <p:nvSpPr>
          <p:cNvPr id="4" name="TextBox 3"/>
          <p:cNvSpPr txBox="1"/>
          <p:nvPr/>
        </p:nvSpPr>
        <p:spPr>
          <a:xfrm>
            <a:off x="8801100" y="2523966"/>
            <a:ext cx="3225800" cy="1477328"/>
          </a:xfrm>
          <a:prstGeom prst="rect">
            <a:avLst/>
          </a:prstGeom>
          <a:noFill/>
        </p:spPr>
        <p:txBody>
          <a:bodyPr wrap="square" rtlCol="0">
            <a:spAutoFit/>
          </a:bodyPr>
          <a:lstStyle/>
          <a:p>
            <a:r>
              <a:rPr lang="en-US" dirty="0"/>
              <a:t>Note: If the price increases because of increased demand, then that will have a different effect than if it rises for another reason. </a:t>
            </a:r>
          </a:p>
        </p:txBody>
      </p:sp>
    </p:spTree>
    <p:extLst>
      <p:ext uri="{BB962C8B-B14F-4D97-AF65-F5344CB8AC3E}">
        <p14:creationId xmlns:p14="http://schemas.microsoft.com/office/powerpoint/2010/main" val="313864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Demand - Effects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871658"/>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15639955"/>
                    </a:ext>
                  </a:extLst>
                </a:gridCol>
                <a:gridCol w="3505200">
                  <a:extLst>
                    <a:ext uri="{9D8B030D-6E8A-4147-A177-3AD203B41FA5}">
                      <a16:colId xmlns:a16="http://schemas.microsoft.com/office/drawing/2014/main" val="2570583862"/>
                    </a:ext>
                  </a:extLst>
                </a:gridCol>
                <a:gridCol w="3505200">
                  <a:extLst>
                    <a:ext uri="{9D8B030D-6E8A-4147-A177-3AD203B41FA5}">
                      <a16:colId xmlns:a16="http://schemas.microsoft.com/office/drawing/2014/main" val="3136583012"/>
                    </a:ext>
                  </a:extLst>
                </a:gridCol>
              </a:tblGrid>
              <a:tr h="370840">
                <a:tc>
                  <a:txBody>
                    <a:bodyPr/>
                    <a:lstStyle/>
                    <a:p>
                      <a:r>
                        <a:rPr lang="en-US" dirty="0">
                          <a:latin typeface="Times New Roman" panose="02020603050405020304" pitchFamily="18" charset="0"/>
                          <a:cs typeface="Times New Roman" panose="02020603050405020304" pitchFamily="18" charset="0"/>
                        </a:rPr>
                        <a:t>Determinants of Demand</a:t>
                      </a:r>
                    </a:p>
                  </a:txBody>
                  <a:tcPr/>
                </a:tc>
                <a:tc>
                  <a:txBody>
                    <a:bodyPr/>
                    <a:lstStyle/>
                    <a:p>
                      <a:r>
                        <a:rPr lang="en-US" dirty="0">
                          <a:latin typeface="Times New Roman" panose="02020603050405020304" pitchFamily="18" charset="0"/>
                          <a:cs typeface="Times New Roman" panose="02020603050405020304" pitchFamily="18" charset="0"/>
                        </a:rPr>
                        <a:t>Increase</a:t>
                      </a:r>
                    </a:p>
                  </a:txBody>
                  <a:tcPr/>
                </a:tc>
                <a:tc>
                  <a:txBody>
                    <a:bodyPr/>
                    <a:lstStyle/>
                    <a:p>
                      <a:r>
                        <a:rPr lang="en-US" dirty="0">
                          <a:latin typeface="Times New Roman" panose="02020603050405020304" pitchFamily="18" charset="0"/>
                          <a:cs typeface="Times New Roman" panose="02020603050405020304" pitchFamily="18" charset="0"/>
                        </a:rPr>
                        <a:t>Decrease</a:t>
                      </a:r>
                    </a:p>
                  </a:txBody>
                  <a:tcPr/>
                </a:tc>
                <a:extLst>
                  <a:ext uri="{0D108BD9-81ED-4DB2-BD59-A6C34878D82A}">
                    <a16:rowId xmlns:a16="http://schemas.microsoft.com/office/drawing/2014/main" val="1669006310"/>
                  </a:ext>
                </a:extLst>
              </a:tr>
              <a:tr h="370840">
                <a:tc>
                  <a:txBody>
                    <a:bodyPr/>
                    <a:lstStyle/>
                    <a:p>
                      <a:r>
                        <a:rPr lang="en-US" dirty="0">
                          <a:latin typeface="Times New Roman" panose="02020603050405020304" pitchFamily="18" charset="0"/>
                          <a:cs typeface="Times New Roman" panose="02020603050405020304" pitchFamily="18" charset="0"/>
                        </a:rPr>
                        <a:t>Popularity and advertising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925997"/>
                  </a:ext>
                </a:extLst>
              </a:tr>
              <a:tr h="370840">
                <a:tc>
                  <a:txBody>
                    <a:bodyPr/>
                    <a:lstStyle/>
                    <a:p>
                      <a:r>
                        <a:rPr lang="en-US" dirty="0">
                          <a:latin typeface="Times New Roman" panose="02020603050405020304" pitchFamily="18" charset="0"/>
                          <a:cs typeface="Times New Roman" panose="02020603050405020304" pitchFamily="18" charset="0"/>
                        </a:rPr>
                        <a:t>Population</a:t>
                      </a:r>
                      <a:r>
                        <a:rPr lang="en-US" baseline="0" dirty="0">
                          <a:latin typeface="Times New Roman" panose="02020603050405020304" pitchFamily="18" charset="0"/>
                          <a:cs typeface="Times New Roman" panose="02020603050405020304" pitchFamily="18" charset="0"/>
                        </a:rPr>
                        <a:t> size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992207"/>
                  </a:ext>
                </a:extLst>
              </a:tr>
              <a:tr h="370840">
                <a:tc>
                  <a:txBody>
                    <a:bodyPr/>
                    <a:lstStyle/>
                    <a:p>
                      <a:r>
                        <a:rPr lang="en-US" dirty="0">
                          <a:latin typeface="Times New Roman" panose="02020603050405020304" pitchFamily="18" charset="0"/>
                          <a:cs typeface="Times New Roman" panose="02020603050405020304" pitchFamily="18" charset="0"/>
                        </a:rPr>
                        <a:t>Taste, fashion, season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0356022"/>
                  </a:ext>
                </a:extLst>
              </a:tr>
              <a:tr h="370840">
                <a:tc>
                  <a:txBody>
                    <a:bodyPr/>
                    <a:lstStyle/>
                    <a:p>
                      <a:r>
                        <a:rPr lang="en-US" dirty="0">
                          <a:latin typeface="Times New Roman" panose="02020603050405020304" pitchFamily="18" charset="0"/>
                          <a:cs typeface="Times New Roman" panose="02020603050405020304" pitchFamily="18" charset="0"/>
                        </a:rPr>
                        <a:t>Incomes (for a normal good)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4037441"/>
                  </a:ext>
                </a:extLst>
              </a:tr>
              <a:tr h="370840">
                <a:tc>
                  <a:txBody>
                    <a:bodyPr/>
                    <a:lstStyle/>
                    <a:p>
                      <a:r>
                        <a:rPr lang="en-US" dirty="0">
                          <a:latin typeface="Times New Roman" panose="02020603050405020304" pitchFamily="18" charset="0"/>
                          <a:cs typeface="Times New Roman" panose="02020603050405020304" pitchFamily="18" charset="0"/>
                        </a:rPr>
                        <a:t>Expectations of Price in the future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2329587"/>
                  </a:ext>
                </a:extLst>
              </a:tr>
              <a:tr h="370840">
                <a:tc>
                  <a:txBody>
                    <a:bodyPr/>
                    <a:lstStyle/>
                    <a:p>
                      <a:r>
                        <a:rPr lang="en-US" dirty="0">
                          <a:latin typeface="Times New Roman" panose="02020603050405020304" pitchFamily="18" charset="0"/>
                          <a:cs typeface="Times New Roman" panose="02020603050405020304" pitchFamily="18" charset="0"/>
                        </a:rPr>
                        <a:t>Price of</a:t>
                      </a:r>
                      <a:r>
                        <a:rPr lang="en-US" baseline="0" dirty="0">
                          <a:latin typeface="Times New Roman" panose="02020603050405020304" pitchFamily="18" charset="0"/>
                          <a:cs typeface="Times New Roman" panose="02020603050405020304" pitchFamily="18" charset="0"/>
                        </a:rPr>
                        <a:t> a substitute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44074"/>
                  </a:ext>
                </a:extLst>
              </a:tr>
              <a:tr h="370840">
                <a:tc>
                  <a:txBody>
                    <a:bodyPr/>
                    <a:lstStyle/>
                    <a:p>
                      <a:r>
                        <a:rPr lang="en-US" dirty="0">
                          <a:latin typeface="Times New Roman" panose="02020603050405020304" pitchFamily="18" charset="0"/>
                          <a:cs typeface="Times New Roman" panose="02020603050405020304" pitchFamily="18" charset="0"/>
                        </a:rPr>
                        <a:t>Price</a:t>
                      </a:r>
                      <a:r>
                        <a:rPr lang="en-US" baseline="0" dirty="0">
                          <a:latin typeface="Times New Roman" panose="02020603050405020304" pitchFamily="18" charset="0"/>
                          <a:cs typeface="Times New Roman" panose="02020603050405020304" pitchFamily="18" charset="0"/>
                        </a:rPr>
                        <a:t> of a complement</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51887020"/>
                  </a:ext>
                </a:extLst>
              </a:tr>
              <a:tr h="370840">
                <a:tc>
                  <a:txBody>
                    <a:bodyPr/>
                    <a:lstStyle/>
                    <a:p>
                      <a:r>
                        <a:rPr lang="en-US" dirty="0">
                          <a:latin typeface="Times New Roman" panose="02020603050405020304" pitchFamily="18" charset="0"/>
                          <a:cs typeface="Times New Roman" panose="02020603050405020304" pitchFamily="18" charset="0"/>
                        </a:rPr>
                        <a:t>Demand of a complement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263871"/>
                  </a:ext>
                </a:extLst>
              </a:tr>
            </a:tbl>
          </a:graphicData>
        </a:graphic>
      </p:graphicFrame>
      <p:sp>
        <p:nvSpPr>
          <p:cNvPr id="3" name="Rectangle 2"/>
          <p:cNvSpPr/>
          <p:nvPr/>
        </p:nvSpPr>
        <p:spPr>
          <a:xfrm>
            <a:off x="4356100" y="21463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54950" y="21463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56100" y="25527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54950" y="25527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6100" y="29718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54950" y="293370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6100" y="3349625"/>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90808" y="3330575"/>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56100" y="3741845"/>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54950" y="3719678"/>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56100" y="4087978"/>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74000" y="4071861"/>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356100" y="4489320"/>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54950" y="4467845"/>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56100" y="4853593"/>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54950" y="4774255"/>
            <a:ext cx="30289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4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Demand - Effects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54339"/>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15639955"/>
                    </a:ext>
                  </a:extLst>
                </a:gridCol>
                <a:gridCol w="3505200">
                  <a:extLst>
                    <a:ext uri="{9D8B030D-6E8A-4147-A177-3AD203B41FA5}">
                      <a16:colId xmlns:a16="http://schemas.microsoft.com/office/drawing/2014/main" val="2570583862"/>
                    </a:ext>
                  </a:extLst>
                </a:gridCol>
                <a:gridCol w="3505200">
                  <a:extLst>
                    <a:ext uri="{9D8B030D-6E8A-4147-A177-3AD203B41FA5}">
                      <a16:colId xmlns:a16="http://schemas.microsoft.com/office/drawing/2014/main" val="3136583012"/>
                    </a:ext>
                  </a:extLst>
                </a:gridCol>
              </a:tblGrid>
              <a:tr h="370840">
                <a:tc>
                  <a:txBody>
                    <a:bodyPr/>
                    <a:lstStyle/>
                    <a:p>
                      <a:r>
                        <a:rPr lang="en-US" dirty="0">
                          <a:latin typeface="Times New Roman" panose="02020603050405020304" pitchFamily="18" charset="0"/>
                          <a:cs typeface="Times New Roman" panose="02020603050405020304" pitchFamily="18" charset="0"/>
                        </a:rPr>
                        <a:t>Determinants of Demand</a:t>
                      </a:r>
                    </a:p>
                  </a:txBody>
                  <a:tcPr/>
                </a:tc>
                <a:tc>
                  <a:txBody>
                    <a:bodyPr/>
                    <a:lstStyle/>
                    <a:p>
                      <a:r>
                        <a:rPr lang="en-US" dirty="0">
                          <a:latin typeface="Times New Roman" panose="02020603050405020304" pitchFamily="18" charset="0"/>
                          <a:cs typeface="Times New Roman" panose="02020603050405020304" pitchFamily="18" charset="0"/>
                        </a:rPr>
                        <a:t>Increase</a:t>
                      </a:r>
                    </a:p>
                  </a:txBody>
                  <a:tcPr/>
                </a:tc>
                <a:tc>
                  <a:txBody>
                    <a:bodyPr/>
                    <a:lstStyle/>
                    <a:p>
                      <a:r>
                        <a:rPr lang="en-US" dirty="0">
                          <a:latin typeface="Times New Roman" panose="02020603050405020304" pitchFamily="18" charset="0"/>
                          <a:cs typeface="Times New Roman" panose="02020603050405020304" pitchFamily="18" charset="0"/>
                        </a:rPr>
                        <a:t>Decrease</a:t>
                      </a:r>
                    </a:p>
                  </a:txBody>
                  <a:tcPr/>
                </a:tc>
                <a:extLst>
                  <a:ext uri="{0D108BD9-81ED-4DB2-BD59-A6C34878D82A}">
                    <a16:rowId xmlns:a16="http://schemas.microsoft.com/office/drawing/2014/main" val="1669006310"/>
                  </a:ext>
                </a:extLst>
              </a:tr>
              <a:tr h="370840">
                <a:tc>
                  <a:txBody>
                    <a:bodyPr/>
                    <a:lstStyle/>
                    <a:p>
                      <a:r>
                        <a:rPr lang="en-US" dirty="0">
                          <a:latin typeface="Times New Roman" panose="02020603050405020304" pitchFamily="18" charset="0"/>
                          <a:cs typeface="Times New Roman" panose="02020603050405020304" pitchFamily="18" charset="0"/>
                        </a:rPr>
                        <a:t>Popularity and advertising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925997"/>
                  </a:ext>
                </a:extLst>
              </a:tr>
              <a:tr h="370840">
                <a:tc>
                  <a:txBody>
                    <a:bodyPr/>
                    <a:lstStyle/>
                    <a:p>
                      <a:r>
                        <a:rPr lang="en-US" dirty="0">
                          <a:latin typeface="Times New Roman" panose="02020603050405020304" pitchFamily="18" charset="0"/>
                          <a:cs typeface="Times New Roman" panose="02020603050405020304" pitchFamily="18" charset="0"/>
                        </a:rPr>
                        <a:t>Population</a:t>
                      </a:r>
                      <a:r>
                        <a:rPr lang="en-US" baseline="0" dirty="0">
                          <a:latin typeface="Times New Roman" panose="02020603050405020304" pitchFamily="18" charset="0"/>
                          <a:cs typeface="Times New Roman" panose="02020603050405020304" pitchFamily="18" charset="0"/>
                        </a:rPr>
                        <a:t> size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992207"/>
                  </a:ext>
                </a:extLst>
              </a:tr>
              <a:tr h="370840">
                <a:tc>
                  <a:txBody>
                    <a:bodyPr/>
                    <a:lstStyle/>
                    <a:p>
                      <a:r>
                        <a:rPr lang="en-US" dirty="0">
                          <a:latin typeface="Times New Roman" panose="02020603050405020304" pitchFamily="18" charset="0"/>
                          <a:cs typeface="Times New Roman" panose="02020603050405020304" pitchFamily="18" charset="0"/>
                        </a:rPr>
                        <a:t>Taste, fashion, season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0356022"/>
                  </a:ext>
                </a:extLst>
              </a:tr>
              <a:tr h="370840">
                <a:tc>
                  <a:txBody>
                    <a:bodyPr/>
                    <a:lstStyle/>
                    <a:p>
                      <a:r>
                        <a:rPr lang="en-US" dirty="0">
                          <a:latin typeface="Times New Roman" panose="02020603050405020304" pitchFamily="18" charset="0"/>
                          <a:cs typeface="Times New Roman" panose="02020603050405020304" pitchFamily="18" charset="0"/>
                        </a:rPr>
                        <a:t>Incomes (for a normal good)</a:t>
                      </a: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Demand</a:t>
                      </a:r>
                      <a:r>
                        <a:rPr lang="en-US" baseline="0" dirty="0">
                          <a:solidFill>
                            <a:srgbClr val="FF0000"/>
                          </a:solidFill>
                          <a:latin typeface="Times New Roman" panose="02020603050405020304" pitchFamily="18" charset="0"/>
                          <a:cs typeface="Times New Roman" panose="02020603050405020304" pitchFamily="18" charset="0"/>
                        </a:rPr>
                        <a:t> shifts to the right </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4815559"/>
                  </a:ext>
                </a:extLst>
              </a:tr>
              <a:tr h="370840">
                <a:tc>
                  <a:txBody>
                    <a:bodyPr/>
                    <a:lstStyle/>
                    <a:p>
                      <a:r>
                        <a:rPr lang="en-US" dirty="0">
                          <a:latin typeface="Times New Roman" panose="02020603050405020304" pitchFamily="18" charset="0"/>
                          <a:cs typeface="Times New Roman" panose="02020603050405020304" pitchFamily="18" charset="0"/>
                        </a:rPr>
                        <a:t>Expectations of Price in the future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2329587"/>
                  </a:ext>
                </a:extLst>
              </a:tr>
              <a:tr h="370840">
                <a:tc>
                  <a:txBody>
                    <a:bodyPr/>
                    <a:lstStyle/>
                    <a:p>
                      <a:r>
                        <a:rPr lang="en-US" dirty="0">
                          <a:latin typeface="Times New Roman" panose="02020603050405020304" pitchFamily="18" charset="0"/>
                          <a:cs typeface="Times New Roman" panose="02020603050405020304" pitchFamily="18" charset="0"/>
                        </a:rPr>
                        <a:t>Price of</a:t>
                      </a:r>
                      <a:r>
                        <a:rPr lang="en-US" baseline="0" dirty="0">
                          <a:latin typeface="Times New Roman" panose="02020603050405020304" pitchFamily="18" charset="0"/>
                          <a:cs typeface="Times New Roman" panose="02020603050405020304" pitchFamily="18" charset="0"/>
                        </a:rPr>
                        <a:t> a substitute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44074"/>
                  </a:ext>
                </a:extLst>
              </a:tr>
              <a:tr h="370840">
                <a:tc>
                  <a:txBody>
                    <a:bodyPr/>
                    <a:lstStyle/>
                    <a:p>
                      <a:r>
                        <a:rPr lang="en-US" dirty="0">
                          <a:latin typeface="Times New Roman" panose="02020603050405020304" pitchFamily="18" charset="0"/>
                          <a:cs typeface="Times New Roman" panose="02020603050405020304" pitchFamily="18" charset="0"/>
                        </a:rPr>
                        <a:t>Price</a:t>
                      </a:r>
                      <a:r>
                        <a:rPr lang="en-US" baseline="0" dirty="0">
                          <a:latin typeface="Times New Roman" panose="02020603050405020304" pitchFamily="18" charset="0"/>
                          <a:cs typeface="Times New Roman" panose="02020603050405020304" pitchFamily="18" charset="0"/>
                        </a:rPr>
                        <a:t> of a complement</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51887020"/>
                  </a:ext>
                </a:extLst>
              </a:tr>
              <a:tr h="370840">
                <a:tc>
                  <a:txBody>
                    <a:bodyPr/>
                    <a:lstStyle/>
                    <a:p>
                      <a:r>
                        <a:rPr lang="en-US" dirty="0">
                          <a:latin typeface="Times New Roman" panose="02020603050405020304" pitchFamily="18" charset="0"/>
                          <a:cs typeface="Times New Roman" panose="02020603050405020304" pitchFamily="18" charset="0"/>
                        </a:rPr>
                        <a:t>Demand of a complement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5237006"/>
                  </a:ext>
                </a:extLst>
              </a:tr>
            </a:tbl>
          </a:graphicData>
        </a:graphic>
      </p:graphicFrame>
    </p:spTree>
    <p:extLst>
      <p:ext uri="{BB962C8B-B14F-4D97-AF65-F5344CB8AC3E}">
        <p14:creationId xmlns:p14="http://schemas.microsoft.com/office/powerpoint/2010/main" val="3702611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0914"/>
            <a:ext cx="5722257" cy="5756049"/>
          </a:xfrm>
        </p:spPr>
        <p:txBody>
          <a:bodyPr/>
          <a:lstStyle/>
          <a:p>
            <a:r>
              <a:rPr lang="en-US" dirty="0"/>
              <a:t>Show graphically the impact of the following changes on the demand for chocolate boxes:</a:t>
            </a:r>
          </a:p>
          <a:p>
            <a:endParaRPr lang="en-US" dirty="0"/>
          </a:p>
        </p:txBody>
      </p:sp>
      <p:pic>
        <p:nvPicPr>
          <p:cNvPr id="4" name="Picture 3"/>
          <p:cNvPicPr>
            <a:picLocks noChangeAspect="1"/>
          </p:cNvPicPr>
          <p:nvPr/>
        </p:nvPicPr>
        <p:blipFill>
          <a:blip r:embed="rId2"/>
          <a:stretch>
            <a:fillRect/>
          </a:stretch>
        </p:blipFill>
        <p:spPr>
          <a:xfrm>
            <a:off x="6183085" y="1311863"/>
            <a:ext cx="2995385" cy="2387185"/>
          </a:xfrm>
          <a:prstGeom prst="rect">
            <a:avLst/>
          </a:prstGeom>
        </p:spPr>
      </p:pic>
      <p:sp>
        <p:nvSpPr>
          <p:cNvPr id="5" name="Rectangle 4"/>
          <p:cNvSpPr/>
          <p:nvPr/>
        </p:nvSpPr>
        <p:spPr>
          <a:xfrm>
            <a:off x="838200" y="1805103"/>
            <a:ext cx="6096000" cy="3539430"/>
          </a:xfrm>
          <a:prstGeom prst="rect">
            <a:avLst/>
          </a:prstGeom>
        </p:spPr>
        <p:txBody>
          <a:bodyPr>
            <a:spAutoFit/>
          </a:bodyPr>
          <a:lstStyle/>
          <a:p>
            <a:r>
              <a:rPr lang="en-US" sz="2800" dirty="0"/>
              <a:t>Consumers’ incomes rise by 20%.</a:t>
            </a:r>
          </a:p>
          <a:p>
            <a:endParaRPr lang="en-US" sz="2800" dirty="0"/>
          </a:p>
          <a:p>
            <a:endParaRPr lang="en-US" sz="2800" dirty="0"/>
          </a:p>
          <a:p>
            <a:endParaRPr lang="en-US" sz="2800" dirty="0"/>
          </a:p>
          <a:p>
            <a:endParaRPr lang="en-US" sz="2800" dirty="0"/>
          </a:p>
          <a:p>
            <a:endParaRPr lang="en-US" sz="2800" dirty="0"/>
          </a:p>
          <a:p>
            <a:r>
              <a:rPr lang="en-US" sz="2800" dirty="0"/>
              <a:t>Demand for a chocolate substitute that helps with weight </a:t>
            </a:r>
            <a:r>
              <a:rPr lang="en-US" sz="2800"/>
              <a:t>loss, increases. </a:t>
            </a:r>
            <a:endParaRPr lang="en-US" sz="2800" dirty="0"/>
          </a:p>
        </p:txBody>
      </p:sp>
      <p:pic>
        <p:nvPicPr>
          <p:cNvPr id="6" name="Picture 5"/>
          <p:cNvPicPr>
            <a:picLocks noChangeAspect="1"/>
          </p:cNvPicPr>
          <p:nvPr/>
        </p:nvPicPr>
        <p:blipFill>
          <a:blip r:embed="rId3"/>
          <a:stretch>
            <a:fillRect/>
          </a:stretch>
        </p:blipFill>
        <p:spPr>
          <a:xfrm>
            <a:off x="6468263" y="4101539"/>
            <a:ext cx="3132602" cy="2661027"/>
          </a:xfrm>
          <a:prstGeom prst="rect">
            <a:avLst/>
          </a:prstGeom>
        </p:spPr>
      </p:pic>
    </p:spTree>
    <p:extLst>
      <p:ext uri="{BB962C8B-B14F-4D97-AF65-F5344CB8AC3E}">
        <p14:creationId xmlns:p14="http://schemas.microsoft.com/office/powerpoint/2010/main" val="34693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800" dirty="0"/>
              <a:t>Supply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61371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Checklist</a:t>
            </a:r>
          </a:p>
        </p:txBody>
      </p:sp>
      <p:sp>
        <p:nvSpPr>
          <p:cNvPr id="3" name="Content Placeholder 2"/>
          <p:cNvSpPr>
            <a:spLocks noGrp="1"/>
          </p:cNvSpPr>
          <p:nvPr>
            <p:ph idx="1"/>
          </p:nvPr>
        </p:nvSpPr>
        <p:spPr>
          <a:xfrm>
            <a:off x="838200" y="1825625"/>
            <a:ext cx="7275022" cy="4351338"/>
          </a:xfrm>
        </p:spPr>
        <p:txBody>
          <a:bodyPr>
            <a:normAutofit/>
          </a:bodyPr>
          <a:lstStyle/>
          <a:p>
            <a:pPr>
              <a:buFont typeface="Wingdings" panose="05000000000000000000" pitchFamily="2" charset="2"/>
              <a:buChar char="q"/>
            </a:pPr>
            <a:r>
              <a:rPr lang="en-US" dirty="0"/>
              <a:t>Law of Supply</a:t>
            </a:r>
          </a:p>
          <a:p>
            <a:pPr>
              <a:buFont typeface="Wingdings" panose="05000000000000000000" pitchFamily="2" charset="2"/>
              <a:buChar char="q"/>
            </a:pPr>
            <a:r>
              <a:rPr lang="en-US" dirty="0"/>
              <a:t>Market Supply</a:t>
            </a:r>
          </a:p>
          <a:p>
            <a:pPr>
              <a:buFont typeface="Wingdings" panose="05000000000000000000" pitchFamily="2" charset="2"/>
              <a:buChar char="q"/>
            </a:pPr>
            <a:r>
              <a:rPr lang="en-US" dirty="0"/>
              <a:t>Supply and Cost</a:t>
            </a:r>
          </a:p>
          <a:p>
            <a:pPr>
              <a:buFont typeface="Wingdings" panose="05000000000000000000" pitchFamily="2" charset="2"/>
              <a:buChar char="q"/>
            </a:pPr>
            <a:r>
              <a:rPr lang="en-US" dirty="0"/>
              <a:t>Change to Supply</a:t>
            </a:r>
          </a:p>
          <a:p>
            <a:pPr lvl="1">
              <a:buFont typeface="Wingdings" panose="05000000000000000000" pitchFamily="2" charset="2"/>
              <a:buChar char="q"/>
            </a:pPr>
            <a:r>
              <a:rPr lang="en-US" dirty="0"/>
              <a:t>Movement vs Shift</a:t>
            </a:r>
          </a:p>
          <a:p>
            <a:pPr lvl="1">
              <a:buFont typeface="Wingdings" panose="05000000000000000000" pitchFamily="2" charset="2"/>
              <a:buChar char="q"/>
            </a:pPr>
            <a:r>
              <a:rPr lang="en-US" dirty="0"/>
              <a:t>Determinants/shifters of supply</a:t>
            </a:r>
          </a:p>
          <a:p>
            <a:pPr lvl="1">
              <a:buFont typeface="Wingdings" panose="05000000000000000000" pitchFamily="2" charset="2"/>
              <a:buChar char="q"/>
            </a:pPr>
            <a:r>
              <a:rPr lang="en-US" dirty="0"/>
              <a:t>Substitutes and Complements</a:t>
            </a:r>
          </a:p>
          <a:p>
            <a:endParaRPr lang="en-US" dirty="0"/>
          </a:p>
        </p:txBody>
      </p:sp>
    </p:spTree>
    <p:extLst>
      <p:ext uri="{BB962C8B-B14F-4D97-AF65-F5344CB8AC3E}">
        <p14:creationId xmlns:p14="http://schemas.microsoft.com/office/powerpoint/2010/main" val="15572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4597"/>
            <a:ext cx="6172200" cy="892203"/>
          </a:xfrm>
        </p:spPr>
        <p:txBody>
          <a:bodyPr/>
          <a:lstStyle/>
          <a:p>
            <a:r>
              <a:rPr lang="en-US" dirty="0"/>
              <a:t>Supply</a:t>
            </a:r>
          </a:p>
        </p:txBody>
      </p:sp>
      <p:sp>
        <p:nvSpPr>
          <p:cNvPr id="3" name="Content Placeholder 2"/>
          <p:cNvSpPr>
            <a:spLocks noGrp="1"/>
          </p:cNvSpPr>
          <p:nvPr>
            <p:ph idx="1"/>
          </p:nvPr>
        </p:nvSpPr>
        <p:spPr>
          <a:xfrm>
            <a:off x="357753" y="1500160"/>
            <a:ext cx="6424047" cy="4351338"/>
          </a:xfrm>
        </p:spPr>
        <p:txBody>
          <a:bodyPr>
            <a:normAutofit/>
          </a:bodyPr>
          <a:lstStyle/>
          <a:p>
            <a:r>
              <a:rPr lang="en-US" dirty="0">
                <a:solidFill>
                  <a:srgbClr val="00B0F0"/>
                </a:solidFill>
              </a:rPr>
              <a:t>Supply</a:t>
            </a:r>
            <a:r>
              <a:rPr lang="en-US" dirty="0"/>
              <a:t> refers to </a:t>
            </a:r>
            <a:r>
              <a:rPr lang="en-US" dirty="0">
                <a:solidFill>
                  <a:srgbClr val="00B0F0"/>
                </a:solidFill>
              </a:rPr>
              <a:t>the quantity sellers are prepared to offer for sale at a specific price</a:t>
            </a:r>
            <a:r>
              <a:rPr lang="en-US" dirty="0"/>
              <a:t> and at a certain time. </a:t>
            </a:r>
          </a:p>
          <a:p>
            <a:r>
              <a:rPr lang="en-US" dirty="0"/>
              <a:t>Unlike the law of demand (inverse relation between price and demand), the law of supply states that the </a:t>
            </a:r>
            <a:r>
              <a:rPr lang="en-US" dirty="0">
                <a:solidFill>
                  <a:srgbClr val="00B0F0"/>
                </a:solidFill>
              </a:rPr>
              <a:t>higher the price, the higher the amount supplied</a:t>
            </a:r>
            <a:r>
              <a:rPr lang="en-US" dirty="0"/>
              <a:t> (a positive relationship). This is intrinsic to the profit motive. </a:t>
            </a:r>
          </a:p>
        </p:txBody>
      </p:sp>
      <p:pic>
        <p:nvPicPr>
          <p:cNvPr id="4" name="Picture 3"/>
          <p:cNvPicPr>
            <a:picLocks noChangeAspect="1"/>
          </p:cNvPicPr>
          <p:nvPr/>
        </p:nvPicPr>
        <p:blipFill>
          <a:blip r:embed="rId2"/>
          <a:stretch>
            <a:fillRect/>
          </a:stretch>
        </p:blipFill>
        <p:spPr>
          <a:xfrm>
            <a:off x="7851498" y="557939"/>
            <a:ext cx="4132420" cy="2402237"/>
          </a:xfrm>
          <a:prstGeom prst="rect">
            <a:avLst/>
          </a:prstGeom>
        </p:spPr>
      </p:pic>
      <p:pic>
        <p:nvPicPr>
          <p:cNvPr id="5" name="Picture 4"/>
          <p:cNvPicPr>
            <a:picLocks noChangeAspect="1"/>
          </p:cNvPicPr>
          <p:nvPr/>
        </p:nvPicPr>
        <p:blipFill>
          <a:blip r:embed="rId3"/>
          <a:stretch>
            <a:fillRect/>
          </a:stretch>
        </p:blipFill>
        <p:spPr>
          <a:xfrm>
            <a:off x="8016570" y="3128052"/>
            <a:ext cx="3568338" cy="3429570"/>
          </a:xfrm>
          <a:prstGeom prst="rect">
            <a:avLst/>
          </a:prstGeom>
        </p:spPr>
      </p:pic>
      <p:sp>
        <p:nvSpPr>
          <p:cNvPr id="6" name="TextBox 5"/>
          <p:cNvSpPr txBox="1"/>
          <p:nvPr/>
        </p:nvSpPr>
        <p:spPr>
          <a:xfrm>
            <a:off x="2784143" y="174597"/>
            <a:ext cx="4735773" cy="707886"/>
          </a:xfrm>
          <a:prstGeom prst="rect">
            <a:avLst/>
          </a:prstGeom>
          <a:solidFill>
            <a:srgbClr val="FFFF00"/>
          </a:solidFill>
        </p:spPr>
        <p:txBody>
          <a:bodyPr wrap="square" rtlCol="0">
            <a:spAutoFit/>
          </a:bodyPr>
          <a:lstStyle/>
          <a:p>
            <a:r>
              <a:rPr lang="en-US" sz="2000" dirty="0">
                <a:solidFill>
                  <a:srgbClr val="FF0000"/>
                </a:solidFill>
              </a:rPr>
              <a:t>Demand – how much consumers want to buy</a:t>
            </a:r>
          </a:p>
          <a:p>
            <a:r>
              <a:rPr lang="en-US" sz="2000" dirty="0">
                <a:solidFill>
                  <a:srgbClr val="FF0000"/>
                </a:solidFill>
              </a:rPr>
              <a:t>Supply – how much suppliers want to sell</a:t>
            </a:r>
          </a:p>
        </p:txBody>
      </p:sp>
    </p:spTree>
    <p:extLst>
      <p:ext uri="{BB962C8B-B14F-4D97-AF65-F5344CB8AC3E}">
        <p14:creationId xmlns:p14="http://schemas.microsoft.com/office/powerpoint/2010/main" val="3470506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548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56" y="81466"/>
            <a:ext cx="5304906" cy="1298448"/>
          </a:xfrm>
        </p:spPr>
        <p:txBody>
          <a:bodyPr/>
          <a:lstStyle/>
          <a:p>
            <a:r>
              <a:rPr lang="en-US" dirty="0"/>
              <a:t>Law of Demand Example</a:t>
            </a:r>
          </a:p>
        </p:txBody>
      </p:sp>
      <p:sp>
        <p:nvSpPr>
          <p:cNvPr id="3" name="Content Placeholder 2"/>
          <p:cNvSpPr>
            <a:spLocks noGrp="1"/>
          </p:cNvSpPr>
          <p:nvPr>
            <p:ph idx="1"/>
          </p:nvPr>
        </p:nvSpPr>
        <p:spPr>
          <a:xfrm>
            <a:off x="389328" y="1690688"/>
            <a:ext cx="5072134" cy="4668548"/>
          </a:xfrm>
        </p:spPr>
        <p:txBody>
          <a:bodyPr>
            <a:normAutofit/>
          </a:bodyPr>
          <a:lstStyle/>
          <a:p>
            <a:r>
              <a:rPr lang="en-US" dirty="0"/>
              <a:t>Would you buy a pair of air pods for 3000RMB?</a:t>
            </a:r>
          </a:p>
          <a:p>
            <a:pPr marL="0" indent="0">
              <a:buNone/>
            </a:pPr>
            <a:r>
              <a:rPr lang="en-US" dirty="0"/>
              <a:t>Would you buy a pair for 1999RMB?</a:t>
            </a:r>
          </a:p>
          <a:p>
            <a:pPr marL="0" indent="0">
              <a:buNone/>
            </a:pPr>
            <a:r>
              <a:rPr lang="en-US" dirty="0"/>
              <a:t>Would you buy a pair for 999RMB?</a:t>
            </a:r>
          </a:p>
          <a:p>
            <a:pPr marL="0" indent="0">
              <a:buNone/>
            </a:pPr>
            <a:r>
              <a:rPr lang="en-US" dirty="0"/>
              <a:t>Would you buy a pair for 200RMB?</a:t>
            </a:r>
          </a:p>
        </p:txBody>
      </p:sp>
      <p:pic>
        <p:nvPicPr>
          <p:cNvPr id="5" name="Picture 4"/>
          <p:cNvPicPr>
            <a:picLocks noChangeAspect="1"/>
          </p:cNvPicPr>
          <p:nvPr/>
        </p:nvPicPr>
        <p:blipFill>
          <a:blip r:embed="rId2"/>
          <a:stretch>
            <a:fillRect/>
          </a:stretch>
        </p:blipFill>
        <p:spPr>
          <a:xfrm>
            <a:off x="5523456" y="365125"/>
            <a:ext cx="3221419" cy="1620129"/>
          </a:xfrm>
          <a:prstGeom prst="rect">
            <a:avLst/>
          </a:prstGeom>
        </p:spPr>
      </p:pic>
      <p:pic>
        <p:nvPicPr>
          <p:cNvPr id="9" name="Picture 8"/>
          <p:cNvPicPr>
            <a:picLocks noChangeAspect="1"/>
          </p:cNvPicPr>
          <p:nvPr/>
        </p:nvPicPr>
        <p:blipFill>
          <a:blip r:embed="rId3"/>
          <a:stretch>
            <a:fillRect/>
          </a:stretch>
        </p:blipFill>
        <p:spPr>
          <a:xfrm>
            <a:off x="8969311" y="191192"/>
            <a:ext cx="3086531" cy="22577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210611410"/>
              </p:ext>
            </p:extLst>
          </p:nvPr>
        </p:nvGraphicFramePr>
        <p:xfrm>
          <a:off x="5682672" y="3016251"/>
          <a:ext cx="5671128" cy="1854200"/>
        </p:xfrm>
        <a:graphic>
          <a:graphicData uri="http://schemas.openxmlformats.org/drawingml/2006/table">
            <a:tbl>
              <a:tblPr firstRow="1" bandRow="1">
                <a:tableStyleId>{5C22544A-7EE6-4342-B048-85BDC9FD1C3A}</a:tableStyleId>
              </a:tblPr>
              <a:tblGrid>
                <a:gridCol w="2835564">
                  <a:extLst>
                    <a:ext uri="{9D8B030D-6E8A-4147-A177-3AD203B41FA5}">
                      <a16:colId xmlns:a16="http://schemas.microsoft.com/office/drawing/2014/main" val="1695872918"/>
                    </a:ext>
                  </a:extLst>
                </a:gridCol>
                <a:gridCol w="2835564">
                  <a:extLst>
                    <a:ext uri="{9D8B030D-6E8A-4147-A177-3AD203B41FA5}">
                      <a16:colId xmlns:a16="http://schemas.microsoft.com/office/drawing/2014/main" val="2710768022"/>
                    </a:ext>
                  </a:extLst>
                </a:gridCol>
              </a:tblGrid>
              <a:tr h="370840">
                <a:tc>
                  <a:txBody>
                    <a:bodyPr/>
                    <a:lstStyle/>
                    <a:p>
                      <a:r>
                        <a:rPr lang="en-US" dirty="0"/>
                        <a:t>Price</a:t>
                      </a:r>
                    </a:p>
                  </a:txBody>
                  <a:tcPr/>
                </a:tc>
                <a:tc>
                  <a:txBody>
                    <a:bodyPr/>
                    <a:lstStyle/>
                    <a:p>
                      <a:r>
                        <a:rPr lang="en-US" dirty="0"/>
                        <a:t>Quantity </a:t>
                      </a:r>
                    </a:p>
                  </a:txBody>
                  <a:tcPr/>
                </a:tc>
                <a:extLst>
                  <a:ext uri="{0D108BD9-81ED-4DB2-BD59-A6C34878D82A}">
                    <a16:rowId xmlns:a16="http://schemas.microsoft.com/office/drawing/2014/main" val="1874747959"/>
                  </a:ext>
                </a:extLst>
              </a:tr>
              <a:tr h="370840">
                <a:tc>
                  <a:txBody>
                    <a:bodyPr/>
                    <a:lstStyle/>
                    <a:p>
                      <a:r>
                        <a:rPr lang="en-US" dirty="0"/>
                        <a:t>3000</a:t>
                      </a:r>
                    </a:p>
                  </a:txBody>
                  <a:tcPr/>
                </a:tc>
                <a:tc>
                  <a:txBody>
                    <a:bodyPr/>
                    <a:lstStyle/>
                    <a:p>
                      <a:endParaRPr lang="en-US" dirty="0"/>
                    </a:p>
                  </a:txBody>
                  <a:tcPr/>
                </a:tc>
                <a:extLst>
                  <a:ext uri="{0D108BD9-81ED-4DB2-BD59-A6C34878D82A}">
                    <a16:rowId xmlns:a16="http://schemas.microsoft.com/office/drawing/2014/main" val="2893392014"/>
                  </a:ext>
                </a:extLst>
              </a:tr>
              <a:tr h="370840">
                <a:tc>
                  <a:txBody>
                    <a:bodyPr/>
                    <a:lstStyle/>
                    <a:p>
                      <a:r>
                        <a:rPr lang="en-US" dirty="0"/>
                        <a:t>1999</a:t>
                      </a:r>
                    </a:p>
                  </a:txBody>
                  <a:tcPr/>
                </a:tc>
                <a:tc>
                  <a:txBody>
                    <a:bodyPr/>
                    <a:lstStyle/>
                    <a:p>
                      <a:endParaRPr lang="en-US"/>
                    </a:p>
                  </a:txBody>
                  <a:tcPr/>
                </a:tc>
                <a:extLst>
                  <a:ext uri="{0D108BD9-81ED-4DB2-BD59-A6C34878D82A}">
                    <a16:rowId xmlns:a16="http://schemas.microsoft.com/office/drawing/2014/main" val="4000413318"/>
                  </a:ext>
                </a:extLst>
              </a:tr>
              <a:tr h="370840">
                <a:tc>
                  <a:txBody>
                    <a:bodyPr/>
                    <a:lstStyle/>
                    <a:p>
                      <a:r>
                        <a:rPr lang="en-US" dirty="0"/>
                        <a:t>999</a:t>
                      </a:r>
                    </a:p>
                  </a:txBody>
                  <a:tcPr/>
                </a:tc>
                <a:tc>
                  <a:txBody>
                    <a:bodyPr/>
                    <a:lstStyle/>
                    <a:p>
                      <a:endParaRPr lang="en-US" dirty="0"/>
                    </a:p>
                  </a:txBody>
                  <a:tcPr/>
                </a:tc>
                <a:extLst>
                  <a:ext uri="{0D108BD9-81ED-4DB2-BD59-A6C34878D82A}">
                    <a16:rowId xmlns:a16="http://schemas.microsoft.com/office/drawing/2014/main" val="2040174708"/>
                  </a:ext>
                </a:extLst>
              </a:tr>
              <a:tr h="370840">
                <a:tc>
                  <a:txBody>
                    <a:bodyPr/>
                    <a:lstStyle/>
                    <a:p>
                      <a:r>
                        <a:rPr lang="en-US" dirty="0"/>
                        <a:t>200</a:t>
                      </a:r>
                    </a:p>
                  </a:txBody>
                  <a:tcPr/>
                </a:tc>
                <a:tc>
                  <a:txBody>
                    <a:bodyPr/>
                    <a:lstStyle/>
                    <a:p>
                      <a:endParaRPr lang="en-US" dirty="0"/>
                    </a:p>
                  </a:txBody>
                  <a:tcPr/>
                </a:tc>
                <a:extLst>
                  <a:ext uri="{0D108BD9-81ED-4DB2-BD59-A6C34878D82A}">
                    <a16:rowId xmlns:a16="http://schemas.microsoft.com/office/drawing/2014/main" val="3110270328"/>
                  </a:ext>
                </a:extLst>
              </a:tr>
            </a:tbl>
          </a:graphicData>
        </a:graphic>
      </p:graphicFrame>
    </p:spTree>
    <p:extLst>
      <p:ext uri="{BB962C8B-B14F-4D97-AF65-F5344CB8AC3E}">
        <p14:creationId xmlns:p14="http://schemas.microsoft.com/office/powerpoint/2010/main" val="25834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Supply</a:t>
            </a:r>
          </a:p>
        </p:txBody>
      </p:sp>
      <p:sp>
        <p:nvSpPr>
          <p:cNvPr id="3" name="Content Placeholder 2"/>
          <p:cNvSpPr>
            <a:spLocks noGrp="1"/>
          </p:cNvSpPr>
          <p:nvPr>
            <p:ph idx="1"/>
          </p:nvPr>
        </p:nvSpPr>
        <p:spPr>
          <a:xfrm>
            <a:off x="622300" y="1690688"/>
            <a:ext cx="6045200" cy="4351338"/>
          </a:xfrm>
        </p:spPr>
        <p:txBody>
          <a:bodyPr>
            <a:normAutofit/>
          </a:bodyPr>
          <a:lstStyle/>
          <a:p>
            <a:r>
              <a:rPr lang="en-US" dirty="0"/>
              <a:t>As we have now learned, </a:t>
            </a:r>
            <a:r>
              <a:rPr lang="en-US" dirty="0">
                <a:solidFill>
                  <a:srgbClr val="7030A0"/>
                </a:solidFill>
              </a:rPr>
              <a:t>supply is from the perspective of producers</a:t>
            </a:r>
            <a:r>
              <a:rPr lang="en-US" dirty="0"/>
              <a:t>. </a:t>
            </a:r>
          </a:p>
          <a:p>
            <a:r>
              <a:rPr lang="en-US" dirty="0"/>
              <a:t>The </a:t>
            </a:r>
            <a:r>
              <a:rPr lang="en-US" dirty="0">
                <a:solidFill>
                  <a:srgbClr val="00B0F0"/>
                </a:solidFill>
              </a:rPr>
              <a:t>law of supply </a:t>
            </a:r>
            <a:r>
              <a:rPr lang="en-US" dirty="0"/>
              <a:t>is the opposite of the law of demand.</a:t>
            </a:r>
          </a:p>
          <a:p>
            <a:r>
              <a:rPr lang="en-US" dirty="0"/>
              <a:t>The </a:t>
            </a:r>
            <a:r>
              <a:rPr lang="en-US" dirty="0">
                <a:solidFill>
                  <a:srgbClr val="00B0F0"/>
                </a:solidFill>
              </a:rPr>
              <a:t>higher the price, the higher the quantity</a:t>
            </a:r>
            <a:r>
              <a:rPr lang="en-US" dirty="0"/>
              <a:t> that producers will sell.</a:t>
            </a:r>
          </a:p>
          <a:p>
            <a:r>
              <a:rPr lang="en-US" dirty="0"/>
              <a:t>There is a </a:t>
            </a:r>
            <a:r>
              <a:rPr lang="en-US" dirty="0">
                <a:solidFill>
                  <a:srgbClr val="00B050"/>
                </a:solidFill>
              </a:rPr>
              <a:t>positive relationship between price and quantity</a:t>
            </a:r>
            <a:r>
              <a:rPr lang="en-US" dirty="0"/>
              <a:t>.</a:t>
            </a:r>
          </a:p>
          <a:p>
            <a:endParaRPr lang="en-US" dirty="0"/>
          </a:p>
          <a:p>
            <a:endParaRPr lang="en-US" dirty="0"/>
          </a:p>
        </p:txBody>
      </p:sp>
      <p:pic>
        <p:nvPicPr>
          <p:cNvPr id="4" name="Picture 3"/>
          <p:cNvPicPr>
            <a:picLocks noChangeAspect="1"/>
          </p:cNvPicPr>
          <p:nvPr/>
        </p:nvPicPr>
        <p:blipFill>
          <a:blip r:embed="rId2"/>
          <a:stretch>
            <a:fillRect/>
          </a:stretch>
        </p:blipFill>
        <p:spPr>
          <a:xfrm>
            <a:off x="6667500" y="1690688"/>
            <a:ext cx="4914952" cy="3967885"/>
          </a:xfrm>
          <a:prstGeom prst="rect">
            <a:avLst/>
          </a:prstGeom>
        </p:spPr>
      </p:pic>
      <p:cxnSp>
        <p:nvCxnSpPr>
          <p:cNvPr id="6" name="Straight Connector 5"/>
          <p:cNvCxnSpPr/>
          <p:nvPr/>
        </p:nvCxnSpPr>
        <p:spPr>
          <a:xfrm>
            <a:off x="8928847" y="4464424"/>
            <a:ext cx="13447" cy="73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62590" y="3832740"/>
            <a:ext cx="22412" cy="1371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520082" y="2756975"/>
            <a:ext cx="103094" cy="2447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94124" y="4464424"/>
            <a:ext cx="1669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94124" y="3772065"/>
            <a:ext cx="2568466" cy="4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87466" y="2740510"/>
            <a:ext cx="3232616" cy="16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7500" y="5658573"/>
            <a:ext cx="5071782" cy="707886"/>
          </a:xfrm>
          <a:prstGeom prst="rect">
            <a:avLst/>
          </a:prstGeom>
          <a:solidFill>
            <a:srgbClr val="FFFF00"/>
          </a:solidFill>
        </p:spPr>
        <p:txBody>
          <a:bodyPr wrap="square" rtlCol="0">
            <a:spAutoFit/>
          </a:bodyPr>
          <a:lstStyle/>
          <a:p>
            <a:r>
              <a:rPr lang="en-US" sz="2000" dirty="0">
                <a:solidFill>
                  <a:srgbClr val="FF0000"/>
                </a:solidFill>
              </a:rPr>
              <a:t>Law of supply – the higher the price the larger the quantity supplied by producers </a:t>
            </a:r>
          </a:p>
        </p:txBody>
      </p:sp>
      <p:sp>
        <p:nvSpPr>
          <p:cNvPr id="22" name="TextBox 21"/>
          <p:cNvSpPr txBox="1"/>
          <p:nvPr/>
        </p:nvSpPr>
        <p:spPr>
          <a:xfrm>
            <a:off x="10851776" y="1963271"/>
            <a:ext cx="887506" cy="369332"/>
          </a:xfrm>
          <a:prstGeom prst="rect">
            <a:avLst/>
          </a:prstGeom>
          <a:noFill/>
        </p:spPr>
        <p:txBody>
          <a:bodyPr wrap="square" rtlCol="0">
            <a:spAutoFit/>
          </a:bodyPr>
          <a:lstStyle/>
          <a:p>
            <a:r>
              <a:rPr lang="en-US" dirty="0"/>
              <a:t>Supply </a:t>
            </a:r>
          </a:p>
        </p:txBody>
      </p:sp>
      <p:sp>
        <p:nvSpPr>
          <p:cNvPr id="23" name="TextBox 22"/>
          <p:cNvSpPr txBox="1"/>
          <p:nvPr/>
        </p:nvSpPr>
        <p:spPr>
          <a:xfrm>
            <a:off x="7874399" y="1613184"/>
            <a:ext cx="2501153" cy="400110"/>
          </a:xfrm>
          <a:prstGeom prst="rect">
            <a:avLst/>
          </a:prstGeom>
          <a:noFill/>
        </p:spPr>
        <p:txBody>
          <a:bodyPr wrap="square" rtlCol="0">
            <a:spAutoFit/>
          </a:bodyPr>
          <a:lstStyle/>
          <a:p>
            <a:r>
              <a:rPr lang="en-US" sz="2000" dirty="0"/>
              <a:t>Your Pizza Restaurant</a:t>
            </a:r>
          </a:p>
        </p:txBody>
      </p:sp>
    </p:spTree>
    <p:extLst>
      <p:ext uri="{BB962C8B-B14F-4D97-AF65-F5344CB8AC3E}">
        <p14:creationId xmlns:p14="http://schemas.microsoft.com/office/powerpoint/2010/main" val="209162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1172" y="35418"/>
            <a:ext cx="7401349" cy="6141545"/>
          </a:xfrm>
          <a:prstGeom prst="rect">
            <a:avLst/>
          </a:prstGeom>
        </p:spPr>
      </p:pic>
    </p:spTree>
    <p:extLst>
      <p:ext uri="{BB962C8B-B14F-4D97-AF65-F5344CB8AC3E}">
        <p14:creationId xmlns:p14="http://schemas.microsoft.com/office/powerpoint/2010/main" val="4184144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the law of supply?</a:t>
            </a:r>
          </a:p>
          <a:p>
            <a:r>
              <a:rPr lang="en-US" dirty="0">
                <a:solidFill>
                  <a:srgbClr val="FF0000"/>
                </a:solidFill>
              </a:rPr>
              <a:t>There is a positive relationship between the price and the quantity.</a:t>
            </a:r>
          </a:p>
          <a:p>
            <a:r>
              <a:rPr lang="en-US" dirty="0" err="1">
                <a:solidFill>
                  <a:srgbClr val="FF0000"/>
                </a:solidFill>
              </a:rPr>
              <a:t>Ie</a:t>
            </a:r>
            <a:r>
              <a:rPr lang="en-US" dirty="0">
                <a:solidFill>
                  <a:srgbClr val="FF0000"/>
                </a:solidFill>
              </a:rPr>
              <a:t>. When the price is high, producers will produce and sell more units.</a:t>
            </a:r>
          </a:p>
        </p:txBody>
      </p:sp>
    </p:spTree>
    <p:extLst>
      <p:ext uri="{BB962C8B-B14F-4D97-AF65-F5344CB8AC3E}">
        <p14:creationId xmlns:p14="http://schemas.microsoft.com/office/powerpoint/2010/main" val="40558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16" y="156777"/>
            <a:ext cx="10416988" cy="791322"/>
          </a:xfrm>
        </p:spPr>
        <p:txBody>
          <a:bodyPr>
            <a:normAutofit fontScale="90000"/>
          </a:bodyPr>
          <a:lstStyle/>
          <a:p>
            <a:r>
              <a:rPr lang="en-US" dirty="0"/>
              <a:t>Why does supply really slope upwards?</a:t>
            </a:r>
            <a:br>
              <a:rPr lang="en-US" dirty="0"/>
            </a:br>
            <a:r>
              <a:rPr lang="en-US" dirty="0"/>
              <a:t>Scarcity</a:t>
            </a:r>
          </a:p>
        </p:txBody>
      </p:sp>
      <p:sp>
        <p:nvSpPr>
          <p:cNvPr id="3" name="Content Placeholder 2"/>
          <p:cNvSpPr>
            <a:spLocks noGrp="1"/>
          </p:cNvSpPr>
          <p:nvPr>
            <p:ph idx="1"/>
          </p:nvPr>
        </p:nvSpPr>
        <p:spPr>
          <a:xfrm>
            <a:off x="134471" y="1156448"/>
            <a:ext cx="6441120" cy="4300758"/>
          </a:xfrm>
        </p:spPr>
        <p:txBody>
          <a:bodyPr>
            <a:noAutofit/>
          </a:bodyPr>
          <a:lstStyle/>
          <a:p>
            <a:r>
              <a:rPr lang="en-US" sz="2400" dirty="0"/>
              <a:t>The units produced at the </a:t>
            </a:r>
            <a:r>
              <a:rPr lang="en-US" sz="2400" dirty="0">
                <a:solidFill>
                  <a:srgbClr val="00B0F0"/>
                </a:solidFill>
              </a:rPr>
              <a:t>left of the curve </a:t>
            </a:r>
            <a:r>
              <a:rPr lang="en-US" sz="2400" dirty="0"/>
              <a:t>will generally have a </a:t>
            </a:r>
            <a:r>
              <a:rPr lang="en-US" sz="2400" dirty="0">
                <a:solidFill>
                  <a:srgbClr val="00B0F0"/>
                </a:solidFill>
              </a:rPr>
              <a:t>lower cost of production </a:t>
            </a:r>
            <a:r>
              <a:rPr lang="en-US" sz="2400" dirty="0"/>
              <a:t>because the resources are less scarce.</a:t>
            </a:r>
          </a:p>
          <a:p>
            <a:pPr lvl="1"/>
            <a:r>
              <a:rPr lang="en-US" sz="1800" dirty="0" err="1"/>
              <a:t>Eg</a:t>
            </a:r>
            <a:r>
              <a:rPr lang="en-US" sz="1800" dirty="0"/>
              <a:t>. Land is plentiful</a:t>
            </a:r>
          </a:p>
          <a:p>
            <a:pPr lvl="1"/>
            <a:r>
              <a:rPr lang="en-US" sz="1800" dirty="0"/>
              <a:t>Qualified workers are easy to find</a:t>
            </a:r>
          </a:p>
          <a:p>
            <a:pPr lvl="1"/>
            <a:r>
              <a:rPr lang="en-US" sz="1800" dirty="0"/>
              <a:t>There are plenty of machines available to produce</a:t>
            </a:r>
          </a:p>
          <a:p>
            <a:r>
              <a:rPr lang="en-US" sz="2400" dirty="0"/>
              <a:t>The units produced at the </a:t>
            </a:r>
            <a:r>
              <a:rPr lang="en-US" sz="2400" dirty="0">
                <a:solidFill>
                  <a:srgbClr val="00B050"/>
                </a:solidFill>
              </a:rPr>
              <a:t>right/top of the curve </a:t>
            </a:r>
            <a:r>
              <a:rPr lang="en-US" sz="2400" dirty="0"/>
              <a:t>have a </a:t>
            </a:r>
            <a:r>
              <a:rPr lang="en-US" sz="2400" dirty="0">
                <a:solidFill>
                  <a:srgbClr val="00B050"/>
                </a:solidFill>
              </a:rPr>
              <a:t>higher cost of production </a:t>
            </a:r>
            <a:r>
              <a:rPr lang="en-US" sz="2400" dirty="0"/>
              <a:t>because scarcity starts to kick in.</a:t>
            </a:r>
          </a:p>
          <a:p>
            <a:pPr lvl="1"/>
            <a:r>
              <a:rPr lang="en-US" sz="1800" dirty="0" err="1"/>
              <a:t>Eg</a:t>
            </a:r>
            <a:r>
              <a:rPr lang="en-US" sz="1800" dirty="0"/>
              <a:t>. the good land has already been used</a:t>
            </a:r>
          </a:p>
          <a:p>
            <a:pPr lvl="1"/>
            <a:r>
              <a:rPr lang="en-US" sz="1800" dirty="0"/>
              <a:t>All the qualified workers are already working elsewhere</a:t>
            </a:r>
          </a:p>
          <a:p>
            <a:pPr lvl="1"/>
            <a:r>
              <a:rPr lang="en-US" sz="1800" dirty="0"/>
              <a:t>All the machines you want are sold out etc. </a:t>
            </a:r>
          </a:p>
        </p:txBody>
      </p:sp>
      <p:pic>
        <p:nvPicPr>
          <p:cNvPr id="4" name="Picture 3"/>
          <p:cNvPicPr>
            <a:picLocks noChangeAspect="1"/>
          </p:cNvPicPr>
          <p:nvPr/>
        </p:nvPicPr>
        <p:blipFill>
          <a:blip r:embed="rId2"/>
          <a:stretch>
            <a:fillRect/>
          </a:stretch>
        </p:blipFill>
        <p:spPr>
          <a:xfrm>
            <a:off x="6568837" y="1358153"/>
            <a:ext cx="5251354" cy="4239465"/>
          </a:xfrm>
          <a:prstGeom prst="rect">
            <a:avLst/>
          </a:prstGeom>
        </p:spPr>
      </p:pic>
      <p:sp>
        <p:nvSpPr>
          <p:cNvPr id="5" name="TextBox 4"/>
          <p:cNvSpPr txBox="1"/>
          <p:nvPr/>
        </p:nvSpPr>
        <p:spPr>
          <a:xfrm>
            <a:off x="7429186" y="928572"/>
            <a:ext cx="3261205" cy="923330"/>
          </a:xfrm>
          <a:prstGeom prst="rect">
            <a:avLst/>
          </a:prstGeom>
          <a:noFill/>
        </p:spPr>
        <p:txBody>
          <a:bodyPr wrap="square" rtlCol="0">
            <a:spAutoFit/>
          </a:bodyPr>
          <a:lstStyle/>
          <a:p>
            <a:r>
              <a:rPr lang="en-US" dirty="0">
                <a:solidFill>
                  <a:srgbClr val="FF0000"/>
                </a:solidFill>
              </a:rPr>
              <a:t>As you produce more and more, eventually the cost per unit gets higher and higher.</a:t>
            </a:r>
          </a:p>
        </p:txBody>
      </p:sp>
      <p:sp>
        <p:nvSpPr>
          <p:cNvPr id="6" name="Right Arrow 5"/>
          <p:cNvSpPr/>
          <p:nvPr/>
        </p:nvSpPr>
        <p:spPr>
          <a:xfrm rot="18570703">
            <a:off x="8517674" y="3143173"/>
            <a:ext cx="1385047" cy="4303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7194176" y="4383741"/>
            <a:ext cx="1627095" cy="26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821271" y="4453736"/>
            <a:ext cx="24655" cy="563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40388" y="2857500"/>
            <a:ext cx="3186953" cy="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392631" y="2914049"/>
            <a:ext cx="42580" cy="2103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25435" y="5311588"/>
            <a:ext cx="605118" cy="369332"/>
          </a:xfrm>
          <a:prstGeom prst="rect">
            <a:avLst/>
          </a:prstGeom>
          <a:noFill/>
        </p:spPr>
        <p:txBody>
          <a:bodyPr wrap="square" rtlCol="0">
            <a:spAutoFit/>
          </a:bodyPr>
          <a:lstStyle/>
          <a:p>
            <a:r>
              <a:rPr lang="en-US" dirty="0"/>
              <a:t>10</a:t>
            </a:r>
          </a:p>
        </p:txBody>
      </p:sp>
      <p:sp>
        <p:nvSpPr>
          <p:cNvPr id="17" name="TextBox 16"/>
          <p:cNvSpPr txBox="1"/>
          <p:nvPr/>
        </p:nvSpPr>
        <p:spPr>
          <a:xfrm>
            <a:off x="10132652" y="5204266"/>
            <a:ext cx="605118" cy="369332"/>
          </a:xfrm>
          <a:prstGeom prst="rect">
            <a:avLst/>
          </a:prstGeom>
          <a:noFill/>
        </p:spPr>
        <p:txBody>
          <a:bodyPr wrap="square" rtlCol="0">
            <a:spAutoFit/>
          </a:bodyPr>
          <a:lstStyle/>
          <a:p>
            <a:r>
              <a:rPr lang="en-US" dirty="0"/>
              <a:t>100</a:t>
            </a:r>
          </a:p>
        </p:txBody>
      </p:sp>
      <p:sp>
        <p:nvSpPr>
          <p:cNvPr id="18" name="TextBox 17"/>
          <p:cNvSpPr txBox="1"/>
          <p:nvPr/>
        </p:nvSpPr>
        <p:spPr>
          <a:xfrm>
            <a:off x="7429186" y="5714010"/>
            <a:ext cx="3826002" cy="646331"/>
          </a:xfrm>
          <a:prstGeom prst="rect">
            <a:avLst/>
          </a:prstGeom>
          <a:noFill/>
        </p:spPr>
        <p:txBody>
          <a:bodyPr wrap="square" rtlCol="0">
            <a:spAutoFit/>
          </a:bodyPr>
          <a:lstStyle/>
          <a:p>
            <a:r>
              <a:rPr lang="en-US" dirty="0"/>
              <a:t>The 10</a:t>
            </a:r>
            <a:r>
              <a:rPr lang="en-US" baseline="30000" dirty="0"/>
              <a:t>th</a:t>
            </a:r>
            <a:r>
              <a:rPr lang="en-US" dirty="0"/>
              <a:t> unit costs $x but the 100</a:t>
            </a:r>
            <a:r>
              <a:rPr lang="en-US" baseline="30000" dirty="0"/>
              <a:t>th</a:t>
            </a:r>
            <a:r>
              <a:rPr lang="en-US" dirty="0"/>
              <a:t> unit costs much more!</a:t>
            </a:r>
          </a:p>
        </p:txBody>
      </p:sp>
      <p:sp>
        <p:nvSpPr>
          <p:cNvPr id="19" name="TextBox 18"/>
          <p:cNvSpPr txBox="1"/>
          <p:nvPr/>
        </p:nvSpPr>
        <p:spPr>
          <a:xfrm>
            <a:off x="838200" y="5573598"/>
            <a:ext cx="5549153" cy="1015663"/>
          </a:xfrm>
          <a:prstGeom prst="rect">
            <a:avLst/>
          </a:prstGeom>
          <a:solidFill>
            <a:srgbClr val="FFFF00"/>
          </a:solidFill>
        </p:spPr>
        <p:txBody>
          <a:bodyPr wrap="square" rtlCol="0">
            <a:spAutoFit/>
          </a:bodyPr>
          <a:lstStyle/>
          <a:p>
            <a:r>
              <a:rPr lang="en-US" sz="2000" dirty="0">
                <a:solidFill>
                  <a:srgbClr val="FF0000"/>
                </a:solidFill>
              </a:rPr>
              <a:t>Supply is a cost curve.</a:t>
            </a:r>
          </a:p>
          <a:p>
            <a:r>
              <a:rPr lang="en-US" sz="2000" dirty="0">
                <a:solidFill>
                  <a:srgbClr val="FF0000"/>
                </a:solidFill>
              </a:rPr>
              <a:t>The price of production gets higher and higher because of scarcity. Suppliers charge a higher price. </a:t>
            </a:r>
          </a:p>
        </p:txBody>
      </p:sp>
      <p:sp>
        <p:nvSpPr>
          <p:cNvPr id="15" name="Right Arrow 14"/>
          <p:cNvSpPr/>
          <p:nvPr/>
        </p:nvSpPr>
        <p:spPr>
          <a:xfrm rot="16200000">
            <a:off x="9692320" y="3500270"/>
            <a:ext cx="2252347"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9319384" y="4079893"/>
            <a:ext cx="1445052"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9117972" y="4332679"/>
            <a:ext cx="939480"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8346500" y="4630207"/>
            <a:ext cx="344423"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7923832" y="4744743"/>
            <a:ext cx="299974"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6200000">
            <a:off x="8831678" y="4483038"/>
            <a:ext cx="638761"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526200" y="4003177"/>
            <a:ext cx="955469" cy="594770"/>
          </a:xfrm>
          <a:prstGeom prst="rect">
            <a:avLst/>
          </a:prstGeom>
        </p:spPr>
      </p:pic>
      <p:pic>
        <p:nvPicPr>
          <p:cNvPr id="10" name="Picture 9"/>
          <p:cNvPicPr>
            <a:picLocks noChangeAspect="1"/>
          </p:cNvPicPr>
          <p:nvPr/>
        </p:nvPicPr>
        <p:blipFill>
          <a:blip r:embed="rId4"/>
          <a:stretch>
            <a:fillRect/>
          </a:stretch>
        </p:blipFill>
        <p:spPr>
          <a:xfrm>
            <a:off x="9433696" y="1606046"/>
            <a:ext cx="1001515" cy="1056813"/>
          </a:xfrm>
          <a:prstGeom prst="rect">
            <a:avLst/>
          </a:prstGeom>
        </p:spPr>
      </p:pic>
      <p:sp>
        <p:nvSpPr>
          <p:cNvPr id="11" name="TextBox 10"/>
          <p:cNvSpPr txBox="1"/>
          <p:nvPr/>
        </p:nvSpPr>
        <p:spPr>
          <a:xfrm>
            <a:off x="9510216" y="76058"/>
            <a:ext cx="2186247" cy="923330"/>
          </a:xfrm>
          <a:prstGeom prst="rect">
            <a:avLst/>
          </a:prstGeom>
          <a:solidFill>
            <a:schemeClr val="accent1">
              <a:lumMod val="20000"/>
              <a:lumOff val="80000"/>
            </a:schemeClr>
          </a:solidFill>
        </p:spPr>
        <p:txBody>
          <a:bodyPr wrap="square" rtlCol="0">
            <a:spAutoFit/>
          </a:bodyPr>
          <a:lstStyle/>
          <a:p>
            <a:r>
              <a:rPr lang="en-US" dirty="0"/>
              <a:t>Note: the cost is not always increasing, but EVENTUALLY it will.</a:t>
            </a:r>
          </a:p>
        </p:txBody>
      </p:sp>
    </p:spTree>
    <p:extLst>
      <p:ext uri="{BB962C8B-B14F-4D97-AF65-F5344CB8AC3E}">
        <p14:creationId xmlns:p14="http://schemas.microsoft.com/office/powerpoint/2010/main" val="41360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18400" y="1825625"/>
            <a:ext cx="3835400" cy="4351338"/>
          </a:xfrm>
        </p:spPr>
        <p:txBody>
          <a:bodyPr/>
          <a:lstStyle/>
          <a:p>
            <a:r>
              <a:rPr lang="en-US" dirty="0"/>
              <a:t>The low hanging fruit and fruit on the ground is the easiest to harvest but once these have been picked it becomes increasingly resource intensive to pick the more apples.</a:t>
            </a:r>
          </a:p>
        </p:txBody>
      </p:sp>
      <p:pic>
        <p:nvPicPr>
          <p:cNvPr id="4" name="Picture 3"/>
          <p:cNvPicPr>
            <a:picLocks noChangeAspect="1"/>
          </p:cNvPicPr>
          <p:nvPr/>
        </p:nvPicPr>
        <p:blipFill>
          <a:blip r:embed="rId2"/>
          <a:stretch>
            <a:fillRect/>
          </a:stretch>
        </p:blipFill>
        <p:spPr>
          <a:xfrm>
            <a:off x="838200" y="59575"/>
            <a:ext cx="6317672" cy="6738850"/>
          </a:xfrm>
          <a:prstGeom prst="rect">
            <a:avLst/>
          </a:prstGeom>
        </p:spPr>
      </p:pic>
    </p:spTree>
    <p:extLst>
      <p:ext uri="{BB962C8B-B14F-4D97-AF65-F5344CB8AC3E}">
        <p14:creationId xmlns:p14="http://schemas.microsoft.com/office/powerpoint/2010/main" val="243064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A1E8-2183-F043-93CD-896187E62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589D13-E021-7840-8A94-84223125D515}"/>
              </a:ext>
            </a:extLst>
          </p:cNvPr>
          <p:cNvSpPr>
            <a:spLocks noGrp="1"/>
          </p:cNvSpPr>
          <p:nvPr>
            <p:ph idx="1"/>
          </p:nvPr>
        </p:nvSpPr>
        <p:spPr>
          <a:xfrm>
            <a:off x="8383836" y="1825625"/>
            <a:ext cx="2969964" cy="4351338"/>
          </a:xfrm>
        </p:spPr>
        <p:txBody>
          <a:bodyPr/>
          <a:lstStyle/>
          <a:p>
            <a:r>
              <a:rPr lang="en-US" dirty="0"/>
              <a:t>As we source more oil, we need increasing levels of capital to be able to access the oil further from the surface.</a:t>
            </a:r>
          </a:p>
        </p:txBody>
      </p:sp>
      <p:pic>
        <p:nvPicPr>
          <p:cNvPr id="4" name="Picture 2" descr="Hydraulic fracturing components in Marcellus groundwater likely from  surface operations, not wells">
            <a:extLst>
              <a:ext uri="{FF2B5EF4-FFF2-40B4-BE49-F238E27FC236}">
                <a16:creationId xmlns:a16="http://schemas.microsoft.com/office/drawing/2014/main" id="{0D80A2B2-B12A-6A42-8D49-E2897C547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38" y="365125"/>
            <a:ext cx="750933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76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and Willingness to Sell</a:t>
            </a:r>
          </a:p>
        </p:txBody>
      </p:sp>
      <p:sp>
        <p:nvSpPr>
          <p:cNvPr id="3" name="Content Placeholder 2"/>
          <p:cNvSpPr>
            <a:spLocks noGrp="1"/>
          </p:cNvSpPr>
          <p:nvPr>
            <p:ph idx="1"/>
          </p:nvPr>
        </p:nvSpPr>
        <p:spPr/>
        <p:txBody>
          <a:bodyPr/>
          <a:lstStyle/>
          <a:p>
            <a:r>
              <a:rPr lang="en-US" dirty="0"/>
              <a:t>Demand is associated with willingness to pay/utility</a:t>
            </a:r>
          </a:p>
          <a:p>
            <a:pPr lvl="1"/>
            <a:r>
              <a:rPr lang="en-US" dirty="0"/>
              <a:t>A buyer will only buy goods at a price that is equal or lower than their </a:t>
            </a:r>
            <a:r>
              <a:rPr lang="en-US" dirty="0" err="1"/>
              <a:t>utililty</a:t>
            </a:r>
            <a:endParaRPr lang="en-US" dirty="0"/>
          </a:p>
          <a:p>
            <a:r>
              <a:rPr lang="en-US" dirty="0"/>
              <a:t>Supply is associated with willingness to sell/cost</a:t>
            </a:r>
          </a:p>
          <a:p>
            <a:pPr lvl="1"/>
            <a:r>
              <a:rPr lang="en-US" dirty="0"/>
              <a:t>A seller will only sell goods for a price that is higher than their cost to produce</a:t>
            </a:r>
          </a:p>
          <a:p>
            <a:pPr lvl="1"/>
            <a:r>
              <a:rPr lang="en-US" dirty="0"/>
              <a:t>This is their willingness to sell</a:t>
            </a:r>
          </a:p>
        </p:txBody>
      </p:sp>
    </p:spTree>
    <p:extLst>
      <p:ext uri="{BB962C8B-B14F-4D97-AF65-F5344CB8AC3E}">
        <p14:creationId xmlns:p14="http://schemas.microsoft.com/office/powerpoint/2010/main" val="4269192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supply curve shows the ___________ that _____________ must incur to produce the product. </a:t>
            </a:r>
          </a:p>
          <a:p>
            <a:r>
              <a:rPr lang="en-US" dirty="0"/>
              <a:t>Units on the left/bottom part of the supply curve have a __________ cost to produce the good and so they will be willing to sell for a __________ price. </a:t>
            </a:r>
          </a:p>
          <a:p>
            <a:r>
              <a:rPr lang="en-US" dirty="0"/>
              <a:t>Units on the right/top part of the supply curve have a ________ cost of production for the good and so sellers will only sell for a __________ price. </a:t>
            </a:r>
          </a:p>
          <a:p>
            <a:endParaRPr lang="en-US" dirty="0"/>
          </a:p>
        </p:txBody>
      </p:sp>
      <p:sp>
        <p:nvSpPr>
          <p:cNvPr id="4" name="TextBox 3"/>
          <p:cNvSpPr txBox="1"/>
          <p:nvPr/>
        </p:nvSpPr>
        <p:spPr>
          <a:xfrm>
            <a:off x="5511800" y="1690688"/>
            <a:ext cx="2070100" cy="461665"/>
          </a:xfrm>
          <a:prstGeom prst="rect">
            <a:avLst/>
          </a:prstGeom>
          <a:noFill/>
        </p:spPr>
        <p:txBody>
          <a:bodyPr wrap="square" rtlCol="0">
            <a:spAutoFit/>
          </a:bodyPr>
          <a:lstStyle/>
          <a:p>
            <a:r>
              <a:rPr lang="en-US" sz="2400" dirty="0">
                <a:solidFill>
                  <a:srgbClr val="FF0000"/>
                </a:solidFill>
              </a:rPr>
              <a:t>cost</a:t>
            </a:r>
          </a:p>
        </p:txBody>
      </p:sp>
      <p:sp>
        <p:nvSpPr>
          <p:cNvPr id="5" name="TextBox 4"/>
          <p:cNvSpPr txBox="1"/>
          <p:nvPr/>
        </p:nvSpPr>
        <p:spPr>
          <a:xfrm>
            <a:off x="8432800" y="1690688"/>
            <a:ext cx="2070100" cy="461665"/>
          </a:xfrm>
          <a:prstGeom prst="rect">
            <a:avLst/>
          </a:prstGeom>
          <a:noFill/>
        </p:spPr>
        <p:txBody>
          <a:bodyPr wrap="square" rtlCol="0">
            <a:spAutoFit/>
          </a:bodyPr>
          <a:lstStyle/>
          <a:p>
            <a:r>
              <a:rPr lang="en-US" sz="2400" dirty="0">
                <a:solidFill>
                  <a:srgbClr val="FF0000"/>
                </a:solidFill>
              </a:rPr>
              <a:t>producers</a:t>
            </a:r>
          </a:p>
        </p:txBody>
      </p:sp>
      <p:sp>
        <p:nvSpPr>
          <p:cNvPr id="6" name="TextBox 5"/>
          <p:cNvSpPr txBox="1"/>
          <p:nvPr/>
        </p:nvSpPr>
        <p:spPr>
          <a:xfrm>
            <a:off x="9467850" y="2620368"/>
            <a:ext cx="2070100" cy="461665"/>
          </a:xfrm>
          <a:prstGeom prst="rect">
            <a:avLst/>
          </a:prstGeom>
          <a:noFill/>
        </p:spPr>
        <p:txBody>
          <a:bodyPr wrap="square" rtlCol="0">
            <a:spAutoFit/>
          </a:bodyPr>
          <a:lstStyle/>
          <a:p>
            <a:r>
              <a:rPr lang="en-US" sz="2400" dirty="0">
                <a:solidFill>
                  <a:srgbClr val="FF0000"/>
                </a:solidFill>
              </a:rPr>
              <a:t>Lower</a:t>
            </a:r>
          </a:p>
        </p:txBody>
      </p:sp>
      <p:sp>
        <p:nvSpPr>
          <p:cNvPr id="7" name="TextBox 6"/>
          <p:cNvSpPr txBox="1"/>
          <p:nvPr/>
        </p:nvSpPr>
        <p:spPr>
          <a:xfrm>
            <a:off x="1346200" y="3398243"/>
            <a:ext cx="2070100" cy="461665"/>
          </a:xfrm>
          <a:prstGeom prst="rect">
            <a:avLst/>
          </a:prstGeom>
          <a:noFill/>
        </p:spPr>
        <p:txBody>
          <a:bodyPr wrap="square" rtlCol="0">
            <a:spAutoFit/>
          </a:bodyPr>
          <a:lstStyle/>
          <a:p>
            <a:r>
              <a:rPr lang="en-US" sz="2400" dirty="0">
                <a:solidFill>
                  <a:srgbClr val="FF0000"/>
                </a:solidFill>
              </a:rPr>
              <a:t>lower</a:t>
            </a:r>
          </a:p>
        </p:txBody>
      </p:sp>
      <p:sp>
        <p:nvSpPr>
          <p:cNvPr id="8" name="TextBox 7"/>
          <p:cNvSpPr txBox="1"/>
          <p:nvPr/>
        </p:nvSpPr>
        <p:spPr>
          <a:xfrm>
            <a:off x="8991600" y="3888584"/>
            <a:ext cx="2070100" cy="461665"/>
          </a:xfrm>
          <a:prstGeom prst="rect">
            <a:avLst/>
          </a:prstGeom>
          <a:noFill/>
        </p:spPr>
        <p:txBody>
          <a:bodyPr wrap="square" rtlCol="0">
            <a:spAutoFit/>
          </a:bodyPr>
          <a:lstStyle/>
          <a:p>
            <a:r>
              <a:rPr lang="en-US" sz="2400" dirty="0">
                <a:solidFill>
                  <a:srgbClr val="FF0000"/>
                </a:solidFill>
              </a:rPr>
              <a:t>higher</a:t>
            </a:r>
          </a:p>
        </p:txBody>
      </p:sp>
      <p:sp>
        <p:nvSpPr>
          <p:cNvPr id="9" name="TextBox 8"/>
          <p:cNvSpPr txBox="1"/>
          <p:nvPr/>
        </p:nvSpPr>
        <p:spPr>
          <a:xfrm>
            <a:off x="1652732" y="4657061"/>
            <a:ext cx="2070100" cy="461665"/>
          </a:xfrm>
          <a:prstGeom prst="rect">
            <a:avLst/>
          </a:prstGeom>
          <a:noFill/>
        </p:spPr>
        <p:txBody>
          <a:bodyPr wrap="square" rtlCol="0">
            <a:spAutoFit/>
          </a:bodyPr>
          <a:lstStyle/>
          <a:p>
            <a:r>
              <a:rPr lang="en-US" sz="2400" dirty="0">
                <a:solidFill>
                  <a:srgbClr val="FF0000"/>
                </a:solidFill>
              </a:rPr>
              <a:t>higher</a:t>
            </a:r>
          </a:p>
        </p:txBody>
      </p:sp>
    </p:spTree>
    <p:extLst>
      <p:ext uri="{BB962C8B-B14F-4D97-AF65-F5344CB8AC3E}">
        <p14:creationId xmlns:p14="http://schemas.microsoft.com/office/powerpoint/2010/main" val="3633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56"/>
            <a:ext cx="10515600" cy="1325563"/>
          </a:xfrm>
        </p:spPr>
        <p:txBody>
          <a:bodyPr/>
          <a:lstStyle/>
          <a:p>
            <a:r>
              <a:rPr lang="en-US" dirty="0"/>
              <a:t>Market Supply</a:t>
            </a:r>
          </a:p>
        </p:txBody>
      </p:sp>
      <p:pic>
        <p:nvPicPr>
          <p:cNvPr id="5" name="Picture 4"/>
          <p:cNvPicPr>
            <a:picLocks noChangeAspect="1"/>
          </p:cNvPicPr>
          <p:nvPr/>
        </p:nvPicPr>
        <p:blipFill>
          <a:blip r:embed="rId2"/>
          <a:stretch>
            <a:fillRect/>
          </a:stretch>
        </p:blipFill>
        <p:spPr>
          <a:xfrm>
            <a:off x="698715" y="948531"/>
            <a:ext cx="8639175" cy="6105525"/>
          </a:xfrm>
          <a:prstGeom prst="rect">
            <a:avLst/>
          </a:prstGeom>
        </p:spPr>
      </p:pic>
      <p:sp>
        <p:nvSpPr>
          <p:cNvPr id="6" name="Freeform 5"/>
          <p:cNvSpPr/>
          <p:nvPr/>
        </p:nvSpPr>
        <p:spPr>
          <a:xfrm>
            <a:off x="1859797" y="1069383"/>
            <a:ext cx="7284203" cy="4587830"/>
          </a:xfrm>
          <a:custGeom>
            <a:avLst/>
            <a:gdLst>
              <a:gd name="connsiteX0" fmla="*/ 5672379 w 7284203"/>
              <a:gd name="connsiteY0" fmla="*/ 0 h 4587830"/>
              <a:gd name="connsiteX1" fmla="*/ 5672379 w 7284203"/>
              <a:gd name="connsiteY1" fmla="*/ 0 h 4587830"/>
              <a:gd name="connsiteX2" fmla="*/ 5160935 w 7284203"/>
              <a:gd name="connsiteY2" fmla="*/ 15498 h 4587830"/>
              <a:gd name="connsiteX3" fmla="*/ 5067945 w 7284203"/>
              <a:gd name="connsiteY3" fmla="*/ 30997 h 4587830"/>
              <a:gd name="connsiteX4" fmla="*/ 4928461 w 7284203"/>
              <a:gd name="connsiteY4" fmla="*/ 46495 h 4587830"/>
              <a:gd name="connsiteX5" fmla="*/ 4819972 w 7284203"/>
              <a:gd name="connsiteY5" fmla="*/ 108488 h 4587830"/>
              <a:gd name="connsiteX6" fmla="*/ 4757979 w 7284203"/>
              <a:gd name="connsiteY6" fmla="*/ 123986 h 4587830"/>
              <a:gd name="connsiteX7" fmla="*/ 4664989 w 7284203"/>
              <a:gd name="connsiteY7" fmla="*/ 185980 h 4587830"/>
              <a:gd name="connsiteX8" fmla="*/ 4618495 w 7284203"/>
              <a:gd name="connsiteY8" fmla="*/ 278970 h 4587830"/>
              <a:gd name="connsiteX9" fmla="*/ 4556501 w 7284203"/>
              <a:gd name="connsiteY9" fmla="*/ 418454 h 4587830"/>
              <a:gd name="connsiteX10" fmla="*/ 4494508 w 7284203"/>
              <a:gd name="connsiteY10" fmla="*/ 495946 h 4587830"/>
              <a:gd name="connsiteX11" fmla="*/ 4432515 w 7284203"/>
              <a:gd name="connsiteY11" fmla="*/ 588936 h 4587830"/>
              <a:gd name="connsiteX12" fmla="*/ 4339525 w 7284203"/>
              <a:gd name="connsiteY12" fmla="*/ 650929 h 4587830"/>
              <a:gd name="connsiteX13" fmla="*/ 4277532 w 7284203"/>
              <a:gd name="connsiteY13" fmla="*/ 743919 h 4587830"/>
              <a:gd name="connsiteX14" fmla="*/ 4215539 w 7284203"/>
              <a:gd name="connsiteY14" fmla="*/ 852407 h 4587830"/>
              <a:gd name="connsiteX15" fmla="*/ 4200040 w 7284203"/>
              <a:gd name="connsiteY15" fmla="*/ 929898 h 4587830"/>
              <a:gd name="connsiteX16" fmla="*/ 4169044 w 7284203"/>
              <a:gd name="connsiteY16" fmla="*/ 976393 h 4587830"/>
              <a:gd name="connsiteX17" fmla="*/ 4153545 w 7284203"/>
              <a:gd name="connsiteY17" fmla="*/ 1053885 h 4587830"/>
              <a:gd name="connsiteX18" fmla="*/ 4060556 w 7284203"/>
              <a:gd name="connsiteY18" fmla="*/ 1115878 h 4587830"/>
              <a:gd name="connsiteX19" fmla="*/ 3967566 w 7284203"/>
              <a:gd name="connsiteY19" fmla="*/ 1177871 h 4587830"/>
              <a:gd name="connsiteX20" fmla="*/ 3921071 w 7284203"/>
              <a:gd name="connsiteY20" fmla="*/ 1208868 h 4587830"/>
              <a:gd name="connsiteX21" fmla="*/ 3874576 w 7284203"/>
              <a:gd name="connsiteY21" fmla="*/ 1255363 h 4587830"/>
              <a:gd name="connsiteX22" fmla="*/ 3781586 w 7284203"/>
              <a:gd name="connsiteY22" fmla="*/ 1286359 h 4587830"/>
              <a:gd name="connsiteX23" fmla="*/ 3704095 w 7284203"/>
              <a:gd name="connsiteY23" fmla="*/ 1363851 h 4587830"/>
              <a:gd name="connsiteX24" fmla="*/ 3626603 w 7284203"/>
              <a:gd name="connsiteY24" fmla="*/ 1441342 h 4587830"/>
              <a:gd name="connsiteX25" fmla="*/ 3595606 w 7284203"/>
              <a:gd name="connsiteY25" fmla="*/ 1487837 h 4587830"/>
              <a:gd name="connsiteX26" fmla="*/ 3549111 w 7284203"/>
              <a:gd name="connsiteY26" fmla="*/ 1518834 h 4587830"/>
              <a:gd name="connsiteX27" fmla="*/ 3456122 w 7284203"/>
              <a:gd name="connsiteY27" fmla="*/ 1611824 h 4587830"/>
              <a:gd name="connsiteX28" fmla="*/ 3456122 w 7284203"/>
              <a:gd name="connsiteY28" fmla="*/ 1611824 h 4587830"/>
              <a:gd name="connsiteX29" fmla="*/ 3363132 w 7284203"/>
              <a:gd name="connsiteY29" fmla="*/ 1689315 h 4587830"/>
              <a:gd name="connsiteX30" fmla="*/ 3285640 w 7284203"/>
              <a:gd name="connsiteY30" fmla="*/ 1751309 h 4587830"/>
              <a:gd name="connsiteX31" fmla="*/ 3254644 w 7284203"/>
              <a:gd name="connsiteY31" fmla="*/ 1797803 h 4587830"/>
              <a:gd name="connsiteX32" fmla="*/ 3208149 w 7284203"/>
              <a:gd name="connsiteY32" fmla="*/ 1813302 h 4587830"/>
              <a:gd name="connsiteX33" fmla="*/ 3161654 w 7284203"/>
              <a:gd name="connsiteY33" fmla="*/ 1844298 h 4587830"/>
              <a:gd name="connsiteX34" fmla="*/ 3084162 w 7284203"/>
              <a:gd name="connsiteY34" fmla="*/ 1921790 h 4587830"/>
              <a:gd name="connsiteX35" fmla="*/ 3006671 w 7284203"/>
              <a:gd name="connsiteY35" fmla="*/ 1983783 h 4587830"/>
              <a:gd name="connsiteX36" fmla="*/ 2913681 w 7284203"/>
              <a:gd name="connsiteY36" fmla="*/ 2045776 h 4587830"/>
              <a:gd name="connsiteX37" fmla="*/ 2867186 w 7284203"/>
              <a:gd name="connsiteY37" fmla="*/ 2076773 h 4587830"/>
              <a:gd name="connsiteX38" fmla="*/ 2774196 w 7284203"/>
              <a:gd name="connsiteY38" fmla="*/ 2216258 h 4587830"/>
              <a:gd name="connsiteX39" fmla="*/ 2743200 w 7284203"/>
              <a:gd name="connsiteY39" fmla="*/ 2262753 h 4587830"/>
              <a:gd name="connsiteX40" fmla="*/ 2727701 w 7284203"/>
              <a:gd name="connsiteY40" fmla="*/ 2309248 h 4587830"/>
              <a:gd name="connsiteX41" fmla="*/ 2665708 w 7284203"/>
              <a:gd name="connsiteY41" fmla="*/ 2402237 h 4587830"/>
              <a:gd name="connsiteX42" fmla="*/ 2603715 w 7284203"/>
              <a:gd name="connsiteY42" fmla="*/ 2479729 h 4587830"/>
              <a:gd name="connsiteX43" fmla="*/ 2572718 w 7284203"/>
              <a:gd name="connsiteY43" fmla="*/ 2526224 h 4587830"/>
              <a:gd name="connsiteX44" fmla="*/ 2479728 w 7284203"/>
              <a:gd name="connsiteY44" fmla="*/ 2557220 h 4587830"/>
              <a:gd name="connsiteX45" fmla="*/ 2433234 w 7284203"/>
              <a:gd name="connsiteY45" fmla="*/ 2572719 h 4587830"/>
              <a:gd name="connsiteX46" fmla="*/ 2386739 w 7284203"/>
              <a:gd name="connsiteY46" fmla="*/ 2603715 h 4587830"/>
              <a:gd name="connsiteX47" fmla="*/ 2293749 w 7284203"/>
              <a:gd name="connsiteY47" fmla="*/ 2634712 h 4587830"/>
              <a:gd name="connsiteX48" fmla="*/ 2247254 w 7284203"/>
              <a:gd name="connsiteY48" fmla="*/ 2650210 h 4587830"/>
              <a:gd name="connsiteX49" fmla="*/ 2138766 w 7284203"/>
              <a:gd name="connsiteY49" fmla="*/ 2696705 h 4587830"/>
              <a:gd name="connsiteX50" fmla="*/ 2092271 w 7284203"/>
              <a:gd name="connsiteY50" fmla="*/ 2727702 h 4587830"/>
              <a:gd name="connsiteX51" fmla="*/ 2076772 w 7284203"/>
              <a:gd name="connsiteY51" fmla="*/ 2774197 h 4587830"/>
              <a:gd name="connsiteX52" fmla="*/ 2014779 w 7284203"/>
              <a:gd name="connsiteY52" fmla="*/ 2789695 h 4587830"/>
              <a:gd name="connsiteX53" fmla="*/ 1921789 w 7284203"/>
              <a:gd name="connsiteY53" fmla="*/ 2820692 h 4587830"/>
              <a:gd name="connsiteX54" fmla="*/ 1782305 w 7284203"/>
              <a:gd name="connsiteY54" fmla="*/ 2898183 h 4587830"/>
              <a:gd name="connsiteX55" fmla="*/ 1735810 w 7284203"/>
              <a:gd name="connsiteY55" fmla="*/ 2929180 h 4587830"/>
              <a:gd name="connsiteX56" fmla="*/ 1611823 w 7284203"/>
              <a:gd name="connsiteY56" fmla="*/ 2960176 h 4587830"/>
              <a:gd name="connsiteX57" fmla="*/ 1487837 w 7284203"/>
              <a:gd name="connsiteY57" fmla="*/ 3022170 h 4587830"/>
              <a:gd name="connsiteX58" fmla="*/ 1363850 w 7284203"/>
              <a:gd name="connsiteY58" fmla="*/ 3053166 h 4587830"/>
              <a:gd name="connsiteX59" fmla="*/ 1317356 w 7284203"/>
              <a:gd name="connsiteY59" fmla="*/ 3099661 h 4587830"/>
              <a:gd name="connsiteX60" fmla="*/ 1270861 w 7284203"/>
              <a:gd name="connsiteY60" fmla="*/ 3130658 h 4587830"/>
              <a:gd name="connsiteX61" fmla="*/ 1193369 w 7284203"/>
              <a:gd name="connsiteY61" fmla="*/ 3208149 h 4587830"/>
              <a:gd name="connsiteX62" fmla="*/ 1084881 w 7284203"/>
              <a:gd name="connsiteY62" fmla="*/ 3347634 h 4587830"/>
              <a:gd name="connsiteX63" fmla="*/ 1038386 w 7284203"/>
              <a:gd name="connsiteY63" fmla="*/ 3363132 h 4587830"/>
              <a:gd name="connsiteX64" fmla="*/ 960895 w 7284203"/>
              <a:gd name="connsiteY64" fmla="*/ 3394129 h 4587830"/>
              <a:gd name="connsiteX65" fmla="*/ 852406 w 7284203"/>
              <a:gd name="connsiteY65" fmla="*/ 3471620 h 4587830"/>
              <a:gd name="connsiteX66" fmla="*/ 790413 w 7284203"/>
              <a:gd name="connsiteY66" fmla="*/ 3549112 h 4587830"/>
              <a:gd name="connsiteX67" fmla="*/ 728420 w 7284203"/>
              <a:gd name="connsiteY67" fmla="*/ 3626603 h 4587830"/>
              <a:gd name="connsiteX68" fmla="*/ 619932 w 7284203"/>
              <a:gd name="connsiteY68" fmla="*/ 3750590 h 4587830"/>
              <a:gd name="connsiteX69" fmla="*/ 557939 w 7284203"/>
              <a:gd name="connsiteY69" fmla="*/ 3905573 h 4587830"/>
              <a:gd name="connsiteX70" fmla="*/ 511444 w 7284203"/>
              <a:gd name="connsiteY70" fmla="*/ 3921071 h 4587830"/>
              <a:gd name="connsiteX71" fmla="*/ 464949 w 7284203"/>
              <a:gd name="connsiteY71" fmla="*/ 3967566 h 4587830"/>
              <a:gd name="connsiteX72" fmla="*/ 371959 w 7284203"/>
              <a:gd name="connsiteY72" fmla="*/ 4029559 h 4587830"/>
              <a:gd name="connsiteX73" fmla="*/ 232474 w 7284203"/>
              <a:gd name="connsiteY73" fmla="*/ 4122549 h 4587830"/>
              <a:gd name="connsiteX74" fmla="*/ 139484 w 7284203"/>
              <a:gd name="connsiteY74" fmla="*/ 4184542 h 4587830"/>
              <a:gd name="connsiteX75" fmla="*/ 92989 w 7284203"/>
              <a:gd name="connsiteY75" fmla="*/ 4215539 h 4587830"/>
              <a:gd name="connsiteX76" fmla="*/ 30996 w 7284203"/>
              <a:gd name="connsiteY76" fmla="*/ 4308529 h 4587830"/>
              <a:gd name="connsiteX77" fmla="*/ 0 w 7284203"/>
              <a:gd name="connsiteY77" fmla="*/ 4401519 h 4587830"/>
              <a:gd name="connsiteX78" fmla="*/ 15498 w 7284203"/>
              <a:gd name="connsiteY78" fmla="*/ 4463512 h 4587830"/>
              <a:gd name="connsiteX79" fmla="*/ 30996 w 7284203"/>
              <a:gd name="connsiteY79" fmla="*/ 4510007 h 4587830"/>
              <a:gd name="connsiteX80" fmla="*/ 123986 w 7284203"/>
              <a:gd name="connsiteY80" fmla="*/ 4541003 h 4587830"/>
              <a:gd name="connsiteX81" fmla="*/ 170481 w 7284203"/>
              <a:gd name="connsiteY81" fmla="*/ 4572000 h 4587830"/>
              <a:gd name="connsiteX82" fmla="*/ 464949 w 7284203"/>
              <a:gd name="connsiteY82" fmla="*/ 4572000 h 4587830"/>
              <a:gd name="connsiteX83" fmla="*/ 526942 w 7284203"/>
              <a:gd name="connsiteY83" fmla="*/ 4556502 h 4587830"/>
              <a:gd name="connsiteX84" fmla="*/ 619932 w 7284203"/>
              <a:gd name="connsiteY84" fmla="*/ 4510007 h 4587830"/>
              <a:gd name="connsiteX85" fmla="*/ 712922 w 7284203"/>
              <a:gd name="connsiteY85" fmla="*/ 4494509 h 4587830"/>
              <a:gd name="connsiteX86" fmla="*/ 790413 w 7284203"/>
              <a:gd name="connsiteY86" fmla="*/ 4479010 h 4587830"/>
              <a:gd name="connsiteX87" fmla="*/ 1038386 w 7284203"/>
              <a:gd name="connsiteY87" fmla="*/ 4401519 h 4587830"/>
              <a:gd name="connsiteX88" fmla="*/ 1162372 w 7284203"/>
              <a:gd name="connsiteY88" fmla="*/ 4339525 h 4587830"/>
              <a:gd name="connsiteX89" fmla="*/ 1301857 w 7284203"/>
              <a:gd name="connsiteY89" fmla="*/ 4293031 h 4587830"/>
              <a:gd name="connsiteX90" fmla="*/ 1503335 w 7284203"/>
              <a:gd name="connsiteY90" fmla="*/ 4231037 h 4587830"/>
              <a:gd name="connsiteX91" fmla="*/ 1565328 w 7284203"/>
              <a:gd name="connsiteY91" fmla="*/ 4184542 h 4587830"/>
              <a:gd name="connsiteX92" fmla="*/ 1720311 w 7284203"/>
              <a:gd name="connsiteY92" fmla="*/ 4138048 h 4587830"/>
              <a:gd name="connsiteX93" fmla="*/ 1813301 w 7284203"/>
              <a:gd name="connsiteY93" fmla="*/ 4107051 h 4587830"/>
              <a:gd name="connsiteX94" fmla="*/ 1875295 w 7284203"/>
              <a:gd name="connsiteY94" fmla="*/ 4076054 h 4587830"/>
              <a:gd name="connsiteX95" fmla="*/ 1968284 w 7284203"/>
              <a:gd name="connsiteY95" fmla="*/ 4060556 h 4587830"/>
              <a:gd name="connsiteX96" fmla="*/ 2030278 w 7284203"/>
              <a:gd name="connsiteY96" fmla="*/ 4045058 h 4587830"/>
              <a:gd name="connsiteX97" fmla="*/ 2154264 w 7284203"/>
              <a:gd name="connsiteY97" fmla="*/ 3983064 h 4587830"/>
              <a:gd name="connsiteX98" fmla="*/ 2200759 w 7284203"/>
              <a:gd name="connsiteY98" fmla="*/ 3952068 h 4587830"/>
              <a:gd name="connsiteX99" fmla="*/ 2293749 w 7284203"/>
              <a:gd name="connsiteY99" fmla="*/ 3921071 h 4587830"/>
              <a:gd name="connsiteX100" fmla="*/ 2433234 w 7284203"/>
              <a:gd name="connsiteY100" fmla="*/ 3859078 h 4587830"/>
              <a:gd name="connsiteX101" fmla="*/ 2479728 w 7284203"/>
              <a:gd name="connsiteY101" fmla="*/ 3828081 h 4587830"/>
              <a:gd name="connsiteX102" fmla="*/ 2572718 w 7284203"/>
              <a:gd name="connsiteY102" fmla="*/ 3781586 h 4587830"/>
              <a:gd name="connsiteX103" fmla="*/ 2696705 w 7284203"/>
              <a:gd name="connsiteY103" fmla="*/ 3704095 h 4587830"/>
              <a:gd name="connsiteX104" fmla="*/ 2805193 w 7284203"/>
              <a:gd name="connsiteY104" fmla="*/ 3642102 h 4587830"/>
              <a:gd name="connsiteX105" fmla="*/ 2960176 w 7284203"/>
              <a:gd name="connsiteY105" fmla="*/ 3564610 h 4587830"/>
              <a:gd name="connsiteX106" fmla="*/ 3037667 w 7284203"/>
              <a:gd name="connsiteY106" fmla="*/ 3487119 h 4587830"/>
              <a:gd name="connsiteX107" fmla="*/ 3084162 w 7284203"/>
              <a:gd name="connsiteY107" fmla="*/ 3456122 h 4587830"/>
              <a:gd name="connsiteX108" fmla="*/ 3130657 w 7284203"/>
              <a:gd name="connsiteY108" fmla="*/ 3409627 h 4587830"/>
              <a:gd name="connsiteX109" fmla="*/ 3254644 w 7284203"/>
              <a:gd name="connsiteY109" fmla="*/ 3254644 h 4587830"/>
              <a:gd name="connsiteX110" fmla="*/ 3440623 w 7284203"/>
              <a:gd name="connsiteY110" fmla="*/ 3053166 h 4587830"/>
              <a:gd name="connsiteX111" fmla="*/ 3487118 w 7284203"/>
              <a:gd name="connsiteY111" fmla="*/ 2975675 h 4587830"/>
              <a:gd name="connsiteX112" fmla="*/ 3533613 w 7284203"/>
              <a:gd name="connsiteY112" fmla="*/ 2960176 h 4587830"/>
              <a:gd name="connsiteX113" fmla="*/ 3595606 w 7284203"/>
              <a:gd name="connsiteY113" fmla="*/ 2882685 h 4587830"/>
              <a:gd name="connsiteX114" fmla="*/ 3719593 w 7284203"/>
              <a:gd name="connsiteY114" fmla="*/ 2789695 h 4587830"/>
              <a:gd name="connsiteX115" fmla="*/ 3797084 w 7284203"/>
              <a:gd name="connsiteY115" fmla="*/ 2743200 h 4587830"/>
              <a:gd name="connsiteX116" fmla="*/ 3874576 w 7284203"/>
              <a:gd name="connsiteY116" fmla="*/ 2681207 h 4587830"/>
              <a:gd name="connsiteX117" fmla="*/ 3952067 w 7284203"/>
              <a:gd name="connsiteY117" fmla="*/ 2634712 h 4587830"/>
              <a:gd name="connsiteX118" fmla="*/ 4122549 w 7284203"/>
              <a:gd name="connsiteY118" fmla="*/ 2526224 h 4587830"/>
              <a:gd name="connsiteX119" fmla="*/ 4200040 w 7284203"/>
              <a:gd name="connsiteY119" fmla="*/ 2479729 h 4587830"/>
              <a:gd name="connsiteX120" fmla="*/ 4308528 w 7284203"/>
              <a:gd name="connsiteY120" fmla="*/ 2448732 h 4587830"/>
              <a:gd name="connsiteX121" fmla="*/ 4386020 w 7284203"/>
              <a:gd name="connsiteY121" fmla="*/ 2386739 h 4587830"/>
              <a:gd name="connsiteX122" fmla="*/ 4448013 w 7284203"/>
              <a:gd name="connsiteY122" fmla="*/ 2340244 h 4587830"/>
              <a:gd name="connsiteX123" fmla="*/ 4525505 w 7284203"/>
              <a:gd name="connsiteY123" fmla="*/ 2293749 h 4587830"/>
              <a:gd name="connsiteX124" fmla="*/ 4618495 w 7284203"/>
              <a:gd name="connsiteY124" fmla="*/ 2231756 h 4587830"/>
              <a:gd name="connsiteX125" fmla="*/ 4680488 w 7284203"/>
              <a:gd name="connsiteY125" fmla="*/ 2185261 h 4587830"/>
              <a:gd name="connsiteX126" fmla="*/ 4742481 w 7284203"/>
              <a:gd name="connsiteY126" fmla="*/ 2169763 h 4587830"/>
              <a:gd name="connsiteX127" fmla="*/ 4850969 w 7284203"/>
              <a:gd name="connsiteY127" fmla="*/ 2107770 h 4587830"/>
              <a:gd name="connsiteX128" fmla="*/ 4943959 w 7284203"/>
              <a:gd name="connsiteY128" fmla="*/ 2076773 h 4587830"/>
              <a:gd name="connsiteX129" fmla="*/ 5067945 w 7284203"/>
              <a:gd name="connsiteY129" fmla="*/ 2014780 h 4587830"/>
              <a:gd name="connsiteX130" fmla="*/ 5191932 w 7284203"/>
              <a:gd name="connsiteY130" fmla="*/ 1952786 h 4587830"/>
              <a:gd name="connsiteX131" fmla="*/ 5238427 w 7284203"/>
              <a:gd name="connsiteY131" fmla="*/ 1906292 h 4587830"/>
              <a:gd name="connsiteX132" fmla="*/ 5331417 w 7284203"/>
              <a:gd name="connsiteY132" fmla="*/ 1875295 h 4587830"/>
              <a:gd name="connsiteX133" fmla="*/ 5486400 w 7284203"/>
              <a:gd name="connsiteY133" fmla="*/ 1766807 h 4587830"/>
              <a:gd name="connsiteX134" fmla="*/ 5548393 w 7284203"/>
              <a:gd name="connsiteY134" fmla="*/ 1720312 h 4587830"/>
              <a:gd name="connsiteX135" fmla="*/ 5610386 w 7284203"/>
              <a:gd name="connsiteY135" fmla="*/ 1704814 h 4587830"/>
              <a:gd name="connsiteX136" fmla="*/ 5672379 w 7284203"/>
              <a:gd name="connsiteY136" fmla="*/ 1658319 h 4587830"/>
              <a:gd name="connsiteX137" fmla="*/ 5920352 w 7284203"/>
              <a:gd name="connsiteY137" fmla="*/ 1565329 h 4587830"/>
              <a:gd name="connsiteX138" fmla="*/ 6028840 w 7284203"/>
              <a:gd name="connsiteY138" fmla="*/ 1518834 h 4587830"/>
              <a:gd name="connsiteX139" fmla="*/ 6075335 w 7284203"/>
              <a:gd name="connsiteY139" fmla="*/ 1487837 h 4587830"/>
              <a:gd name="connsiteX140" fmla="*/ 6447295 w 7284203"/>
              <a:gd name="connsiteY140" fmla="*/ 1472339 h 4587830"/>
              <a:gd name="connsiteX141" fmla="*/ 6493789 w 7284203"/>
              <a:gd name="connsiteY141" fmla="*/ 1441342 h 4587830"/>
              <a:gd name="connsiteX142" fmla="*/ 6555783 w 7284203"/>
              <a:gd name="connsiteY142" fmla="*/ 1425844 h 4587830"/>
              <a:gd name="connsiteX143" fmla="*/ 6726264 w 7284203"/>
              <a:gd name="connsiteY143" fmla="*/ 1317356 h 4587830"/>
              <a:gd name="connsiteX144" fmla="*/ 6819254 w 7284203"/>
              <a:gd name="connsiteY144" fmla="*/ 1239864 h 4587830"/>
              <a:gd name="connsiteX145" fmla="*/ 6912244 w 7284203"/>
              <a:gd name="connsiteY145" fmla="*/ 1177871 h 4587830"/>
              <a:gd name="connsiteX146" fmla="*/ 6943240 w 7284203"/>
              <a:gd name="connsiteY146" fmla="*/ 1131376 h 4587830"/>
              <a:gd name="connsiteX147" fmla="*/ 7144718 w 7284203"/>
              <a:gd name="connsiteY147" fmla="*/ 976393 h 4587830"/>
              <a:gd name="connsiteX148" fmla="*/ 7175715 w 7284203"/>
              <a:gd name="connsiteY148" fmla="*/ 929898 h 4587830"/>
              <a:gd name="connsiteX149" fmla="*/ 7253206 w 7284203"/>
              <a:gd name="connsiteY149" fmla="*/ 836909 h 4587830"/>
              <a:gd name="connsiteX150" fmla="*/ 7284203 w 7284203"/>
              <a:gd name="connsiteY150" fmla="*/ 697424 h 4587830"/>
              <a:gd name="connsiteX151" fmla="*/ 7268705 w 7284203"/>
              <a:gd name="connsiteY151" fmla="*/ 418454 h 4587830"/>
              <a:gd name="connsiteX152" fmla="*/ 7237708 w 7284203"/>
              <a:gd name="connsiteY152" fmla="*/ 371959 h 4587830"/>
              <a:gd name="connsiteX153" fmla="*/ 7144718 w 7284203"/>
              <a:gd name="connsiteY153" fmla="*/ 325464 h 4587830"/>
              <a:gd name="connsiteX154" fmla="*/ 7005234 w 7284203"/>
              <a:gd name="connsiteY154" fmla="*/ 294468 h 4587830"/>
              <a:gd name="connsiteX155" fmla="*/ 6912244 w 7284203"/>
              <a:gd name="connsiteY155" fmla="*/ 263471 h 4587830"/>
              <a:gd name="connsiteX156" fmla="*/ 6276813 w 7284203"/>
              <a:gd name="connsiteY156" fmla="*/ 247973 h 4587830"/>
              <a:gd name="connsiteX157" fmla="*/ 6152827 w 7284203"/>
              <a:gd name="connsiteY157" fmla="*/ 216976 h 4587830"/>
              <a:gd name="connsiteX158" fmla="*/ 6028840 w 7284203"/>
              <a:gd name="connsiteY158" fmla="*/ 185980 h 4587830"/>
              <a:gd name="connsiteX159" fmla="*/ 5951349 w 7284203"/>
              <a:gd name="connsiteY159" fmla="*/ 108488 h 4587830"/>
              <a:gd name="connsiteX160" fmla="*/ 5780867 w 7284203"/>
              <a:gd name="connsiteY160" fmla="*/ 61993 h 4587830"/>
              <a:gd name="connsiteX161" fmla="*/ 5734372 w 7284203"/>
              <a:gd name="connsiteY161" fmla="*/ 30997 h 4587830"/>
              <a:gd name="connsiteX162" fmla="*/ 5672379 w 7284203"/>
              <a:gd name="connsiteY162" fmla="*/ 0 h 45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7284203" h="4587830">
                <a:moveTo>
                  <a:pt x="5672379" y="0"/>
                </a:moveTo>
                <a:lnTo>
                  <a:pt x="5672379" y="0"/>
                </a:lnTo>
                <a:cubicBezTo>
                  <a:pt x="5501898" y="5166"/>
                  <a:pt x="5331271" y="6763"/>
                  <a:pt x="5160935" y="15498"/>
                </a:cubicBezTo>
                <a:cubicBezTo>
                  <a:pt x="5129552" y="17107"/>
                  <a:pt x="5099094" y="26844"/>
                  <a:pt x="5067945" y="30997"/>
                </a:cubicBezTo>
                <a:cubicBezTo>
                  <a:pt x="5021575" y="37180"/>
                  <a:pt x="4974956" y="41329"/>
                  <a:pt x="4928461" y="46495"/>
                </a:cubicBezTo>
                <a:cubicBezTo>
                  <a:pt x="4889917" y="72191"/>
                  <a:pt x="4864921" y="91632"/>
                  <a:pt x="4819972" y="108488"/>
                </a:cubicBezTo>
                <a:cubicBezTo>
                  <a:pt x="4800028" y="115967"/>
                  <a:pt x="4778643" y="118820"/>
                  <a:pt x="4757979" y="123986"/>
                </a:cubicBezTo>
                <a:cubicBezTo>
                  <a:pt x="4726982" y="144651"/>
                  <a:pt x="4676769" y="150638"/>
                  <a:pt x="4664989" y="185980"/>
                </a:cubicBezTo>
                <a:cubicBezTo>
                  <a:pt x="4608473" y="355533"/>
                  <a:pt x="4698605" y="98723"/>
                  <a:pt x="4618495" y="278970"/>
                </a:cubicBezTo>
                <a:cubicBezTo>
                  <a:pt x="4544724" y="444955"/>
                  <a:pt x="4626649" y="313233"/>
                  <a:pt x="4556501" y="418454"/>
                </a:cubicBezTo>
                <a:cubicBezTo>
                  <a:pt x="4517546" y="535320"/>
                  <a:pt x="4574625" y="395799"/>
                  <a:pt x="4494508" y="495946"/>
                </a:cubicBezTo>
                <a:cubicBezTo>
                  <a:pt x="4409320" y="602432"/>
                  <a:pt x="4574762" y="478300"/>
                  <a:pt x="4432515" y="588936"/>
                </a:cubicBezTo>
                <a:cubicBezTo>
                  <a:pt x="4403109" y="611807"/>
                  <a:pt x="4339525" y="650929"/>
                  <a:pt x="4339525" y="650929"/>
                </a:cubicBezTo>
                <a:cubicBezTo>
                  <a:pt x="4318861" y="681926"/>
                  <a:pt x="4294192" y="710599"/>
                  <a:pt x="4277532" y="743919"/>
                </a:cubicBezTo>
                <a:cubicBezTo>
                  <a:pt x="4238205" y="822572"/>
                  <a:pt x="4259350" y="786689"/>
                  <a:pt x="4215539" y="852407"/>
                </a:cubicBezTo>
                <a:cubicBezTo>
                  <a:pt x="4210373" y="878237"/>
                  <a:pt x="4209289" y="905233"/>
                  <a:pt x="4200040" y="929898"/>
                </a:cubicBezTo>
                <a:cubicBezTo>
                  <a:pt x="4193500" y="947339"/>
                  <a:pt x="4175584" y="958952"/>
                  <a:pt x="4169044" y="976393"/>
                </a:cubicBezTo>
                <a:cubicBezTo>
                  <a:pt x="4159795" y="1001058"/>
                  <a:pt x="4169718" y="1033092"/>
                  <a:pt x="4153545" y="1053885"/>
                </a:cubicBezTo>
                <a:cubicBezTo>
                  <a:pt x="4130674" y="1083291"/>
                  <a:pt x="4091552" y="1095214"/>
                  <a:pt x="4060556" y="1115878"/>
                </a:cubicBezTo>
                <a:lnTo>
                  <a:pt x="3967566" y="1177871"/>
                </a:lnTo>
                <a:cubicBezTo>
                  <a:pt x="3952068" y="1188203"/>
                  <a:pt x="3934242" y="1195697"/>
                  <a:pt x="3921071" y="1208868"/>
                </a:cubicBezTo>
                <a:cubicBezTo>
                  <a:pt x="3905573" y="1224366"/>
                  <a:pt x="3893736" y="1244719"/>
                  <a:pt x="3874576" y="1255363"/>
                </a:cubicBezTo>
                <a:cubicBezTo>
                  <a:pt x="3846014" y="1271230"/>
                  <a:pt x="3781586" y="1286359"/>
                  <a:pt x="3781586" y="1286359"/>
                </a:cubicBezTo>
                <a:cubicBezTo>
                  <a:pt x="3698927" y="1410347"/>
                  <a:pt x="3807417" y="1260528"/>
                  <a:pt x="3704095" y="1363851"/>
                </a:cubicBezTo>
                <a:cubicBezTo>
                  <a:pt x="3600781" y="1467167"/>
                  <a:pt x="3750581" y="1358692"/>
                  <a:pt x="3626603" y="1441342"/>
                </a:cubicBezTo>
                <a:cubicBezTo>
                  <a:pt x="3616271" y="1456840"/>
                  <a:pt x="3608777" y="1474666"/>
                  <a:pt x="3595606" y="1487837"/>
                </a:cubicBezTo>
                <a:cubicBezTo>
                  <a:pt x="3582435" y="1501008"/>
                  <a:pt x="3563033" y="1506459"/>
                  <a:pt x="3549111" y="1518834"/>
                </a:cubicBezTo>
                <a:cubicBezTo>
                  <a:pt x="3516348" y="1547957"/>
                  <a:pt x="3487118" y="1580827"/>
                  <a:pt x="3456122" y="1611824"/>
                </a:cubicBezTo>
                <a:lnTo>
                  <a:pt x="3456122" y="1611824"/>
                </a:lnTo>
                <a:cubicBezTo>
                  <a:pt x="3399825" y="1686886"/>
                  <a:pt x="3434132" y="1665649"/>
                  <a:pt x="3363132" y="1689315"/>
                </a:cubicBezTo>
                <a:cubicBezTo>
                  <a:pt x="3274299" y="1822562"/>
                  <a:pt x="3392583" y="1665754"/>
                  <a:pt x="3285640" y="1751309"/>
                </a:cubicBezTo>
                <a:cubicBezTo>
                  <a:pt x="3271095" y="1762945"/>
                  <a:pt x="3269189" y="1786167"/>
                  <a:pt x="3254644" y="1797803"/>
                </a:cubicBezTo>
                <a:cubicBezTo>
                  <a:pt x="3241887" y="1808009"/>
                  <a:pt x="3222761" y="1805996"/>
                  <a:pt x="3208149" y="1813302"/>
                </a:cubicBezTo>
                <a:cubicBezTo>
                  <a:pt x="3191489" y="1821632"/>
                  <a:pt x="3177152" y="1833966"/>
                  <a:pt x="3161654" y="1844298"/>
                </a:cubicBezTo>
                <a:cubicBezTo>
                  <a:pt x="3078993" y="1968289"/>
                  <a:pt x="3187487" y="1818463"/>
                  <a:pt x="3084162" y="1921790"/>
                </a:cubicBezTo>
                <a:cubicBezTo>
                  <a:pt x="3014061" y="1991892"/>
                  <a:pt x="3097187" y="1953612"/>
                  <a:pt x="3006671" y="1983783"/>
                </a:cubicBezTo>
                <a:lnTo>
                  <a:pt x="2913681" y="2045776"/>
                </a:lnTo>
                <a:lnTo>
                  <a:pt x="2867186" y="2076773"/>
                </a:lnTo>
                <a:lnTo>
                  <a:pt x="2774196" y="2216258"/>
                </a:lnTo>
                <a:cubicBezTo>
                  <a:pt x="2763864" y="2231756"/>
                  <a:pt x="2749090" y="2245082"/>
                  <a:pt x="2743200" y="2262753"/>
                </a:cubicBezTo>
                <a:cubicBezTo>
                  <a:pt x="2738034" y="2278251"/>
                  <a:pt x="2735635" y="2294967"/>
                  <a:pt x="2727701" y="2309248"/>
                </a:cubicBezTo>
                <a:cubicBezTo>
                  <a:pt x="2709609" y="2341813"/>
                  <a:pt x="2665708" y="2402237"/>
                  <a:pt x="2665708" y="2402237"/>
                </a:cubicBezTo>
                <a:cubicBezTo>
                  <a:pt x="2635537" y="2492752"/>
                  <a:pt x="2673817" y="2409627"/>
                  <a:pt x="2603715" y="2479729"/>
                </a:cubicBezTo>
                <a:cubicBezTo>
                  <a:pt x="2590544" y="2492900"/>
                  <a:pt x="2588513" y="2516352"/>
                  <a:pt x="2572718" y="2526224"/>
                </a:cubicBezTo>
                <a:cubicBezTo>
                  <a:pt x="2545011" y="2543541"/>
                  <a:pt x="2510725" y="2546888"/>
                  <a:pt x="2479728" y="2557220"/>
                </a:cubicBezTo>
                <a:cubicBezTo>
                  <a:pt x="2464230" y="2562386"/>
                  <a:pt x="2446827" y="2563657"/>
                  <a:pt x="2433234" y="2572719"/>
                </a:cubicBezTo>
                <a:cubicBezTo>
                  <a:pt x="2417736" y="2583051"/>
                  <a:pt x="2403760" y="2596150"/>
                  <a:pt x="2386739" y="2603715"/>
                </a:cubicBezTo>
                <a:cubicBezTo>
                  <a:pt x="2356882" y="2616985"/>
                  <a:pt x="2324746" y="2624380"/>
                  <a:pt x="2293749" y="2634712"/>
                </a:cubicBezTo>
                <a:cubicBezTo>
                  <a:pt x="2278251" y="2639878"/>
                  <a:pt x="2261866" y="2642904"/>
                  <a:pt x="2247254" y="2650210"/>
                </a:cubicBezTo>
                <a:cubicBezTo>
                  <a:pt x="2170649" y="2688513"/>
                  <a:pt x="2207179" y="2673901"/>
                  <a:pt x="2138766" y="2696705"/>
                </a:cubicBezTo>
                <a:cubicBezTo>
                  <a:pt x="2123268" y="2707037"/>
                  <a:pt x="2103907" y="2713157"/>
                  <a:pt x="2092271" y="2727702"/>
                </a:cubicBezTo>
                <a:cubicBezTo>
                  <a:pt x="2082065" y="2740459"/>
                  <a:pt x="2089529" y="2763992"/>
                  <a:pt x="2076772" y="2774197"/>
                </a:cubicBezTo>
                <a:cubicBezTo>
                  <a:pt x="2060139" y="2787503"/>
                  <a:pt x="2035181" y="2783574"/>
                  <a:pt x="2014779" y="2789695"/>
                </a:cubicBezTo>
                <a:cubicBezTo>
                  <a:pt x="1983484" y="2799084"/>
                  <a:pt x="1948975" y="2802568"/>
                  <a:pt x="1921789" y="2820692"/>
                </a:cubicBezTo>
                <a:cubicBezTo>
                  <a:pt x="1815207" y="2891747"/>
                  <a:pt x="1864141" y="2870905"/>
                  <a:pt x="1782305" y="2898183"/>
                </a:cubicBezTo>
                <a:cubicBezTo>
                  <a:pt x="1766807" y="2908515"/>
                  <a:pt x="1752470" y="2920850"/>
                  <a:pt x="1735810" y="2929180"/>
                </a:cubicBezTo>
                <a:cubicBezTo>
                  <a:pt x="1704040" y="2945065"/>
                  <a:pt x="1641295" y="2954282"/>
                  <a:pt x="1611823" y="2960176"/>
                </a:cubicBezTo>
                <a:cubicBezTo>
                  <a:pt x="1570494" y="2980841"/>
                  <a:pt x="1532664" y="3010963"/>
                  <a:pt x="1487837" y="3022170"/>
                </a:cubicBezTo>
                <a:lnTo>
                  <a:pt x="1363850" y="3053166"/>
                </a:lnTo>
                <a:cubicBezTo>
                  <a:pt x="1348352" y="3068664"/>
                  <a:pt x="1334194" y="3085629"/>
                  <a:pt x="1317356" y="3099661"/>
                </a:cubicBezTo>
                <a:cubicBezTo>
                  <a:pt x="1303047" y="3111586"/>
                  <a:pt x="1284032" y="3117487"/>
                  <a:pt x="1270861" y="3130658"/>
                </a:cubicBezTo>
                <a:cubicBezTo>
                  <a:pt x="1167543" y="3233976"/>
                  <a:pt x="1317351" y="3125496"/>
                  <a:pt x="1193369" y="3208149"/>
                </a:cubicBezTo>
                <a:cubicBezTo>
                  <a:pt x="1168738" y="3245096"/>
                  <a:pt x="1128583" y="3318499"/>
                  <a:pt x="1084881" y="3347634"/>
                </a:cubicBezTo>
                <a:cubicBezTo>
                  <a:pt x="1071288" y="3356696"/>
                  <a:pt x="1053682" y="3357396"/>
                  <a:pt x="1038386" y="3363132"/>
                </a:cubicBezTo>
                <a:cubicBezTo>
                  <a:pt x="1012337" y="3372900"/>
                  <a:pt x="985778" y="3381687"/>
                  <a:pt x="960895" y="3394129"/>
                </a:cubicBezTo>
                <a:cubicBezTo>
                  <a:pt x="938230" y="3405461"/>
                  <a:pt x="866449" y="3461088"/>
                  <a:pt x="852406" y="3471620"/>
                </a:cubicBezTo>
                <a:cubicBezTo>
                  <a:pt x="813451" y="3588486"/>
                  <a:pt x="870530" y="3448965"/>
                  <a:pt x="790413" y="3549112"/>
                </a:cubicBezTo>
                <a:cubicBezTo>
                  <a:pt x="704862" y="3656052"/>
                  <a:pt x="861665" y="3537775"/>
                  <a:pt x="728420" y="3626603"/>
                </a:cubicBezTo>
                <a:cubicBezTo>
                  <a:pt x="656095" y="3735091"/>
                  <a:pt x="697424" y="3698928"/>
                  <a:pt x="619932" y="3750590"/>
                </a:cubicBezTo>
                <a:cubicBezTo>
                  <a:pt x="613880" y="3768744"/>
                  <a:pt x="580742" y="3882770"/>
                  <a:pt x="557939" y="3905573"/>
                </a:cubicBezTo>
                <a:cubicBezTo>
                  <a:pt x="546387" y="3917125"/>
                  <a:pt x="526942" y="3915905"/>
                  <a:pt x="511444" y="3921071"/>
                </a:cubicBezTo>
                <a:cubicBezTo>
                  <a:pt x="495946" y="3936569"/>
                  <a:pt x="482250" y="3954110"/>
                  <a:pt x="464949" y="3967566"/>
                </a:cubicBezTo>
                <a:cubicBezTo>
                  <a:pt x="435543" y="3990437"/>
                  <a:pt x="402956" y="4008895"/>
                  <a:pt x="371959" y="4029559"/>
                </a:cubicBezTo>
                <a:lnTo>
                  <a:pt x="232474" y="4122549"/>
                </a:lnTo>
                <a:lnTo>
                  <a:pt x="139484" y="4184542"/>
                </a:lnTo>
                <a:lnTo>
                  <a:pt x="92989" y="4215539"/>
                </a:lnTo>
                <a:cubicBezTo>
                  <a:pt x="72325" y="4246536"/>
                  <a:pt x="42776" y="4273187"/>
                  <a:pt x="30996" y="4308529"/>
                </a:cubicBezTo>
                <a:lnTo>
                  <a:pt x="0" y="4401519"/>
                </a:lnTo>
                <a:cubicBezTo>
                  <a:pt x="5166" y="4422183"/>
                  <a:pt x="9646" y="4443031"/>
                  <a:pt x="15498" y="4463512"/>
                </a:cubicBezTo>
                <a:cubicBezTo>
                  <a:pt x="19986" y="4479220"/>
                  <a:pt x="17702" y="4500512"/>
                  <a:pt x="30996" y="4510007"/>
                </a:cubicBezTo>
                <a:cubicBezTo>
                  <a:pt x="57583" y="4528998"/>
                  <a:pt x="123986" y="4541003"/>
                  <a:pt x="123986" y="4541003"/>
                </a:cubicBezTo>
                <a:cubicBezTo>
                  <a:pt x="139484" y="4551335"/>
                  <a:pt x="152410" y="4567482"/>
                  <a:pt x="170481" y="4572000"/>
                </a:cubicBezTo>
                <a:cubicBezTo>
                  <a:pt x="285738" y="4600814"/>
                  <a:pt x="347574" y="4583737"/>
                  <a:pt x="464949" y="4572000"/>
                </a:cubicBezTo>
                <a:cubicBezTo>
                  <a:pt x="485613" y="4566834"/>
                  <a:pt x="507165" y="4564413"/>
                  <a:pt x="526942" y="4556502"/>
                </a:cubicBezTo>
                <a:cubicBezTo>
                  <a:pt x="559119" y="4543631"/>
                  <a:pt x="587055" y="4520966"/>
                  <a:pt x="619932" y="4510007"/>
                </a:cubicBezTo>
                <a:cubicBezTo>
                  <a:pt x="649744" y="4500070"/>
                  <a:pt x="682005" y="4500130"/>
                  <a:pt x="712922" y="4494509"/>
                </a:cubicBezTo>
                <a:cubicBezTo>
                  <a:pt x="738839" y="4489797"/>
                  <a:pt x="764583" y="4484176"/>
                  <a:pt x="790413" y="4479010"/>
                </a:cubicBezTo>
                <a:cubicBezTo>
                  <a:pt x="1140083" y="4304176"/>
                  <a:pt x="698702" y="4507671"/>
                  <a:pt x="1038386" y="4401519"/>
                </a:cubicBezTo>
                <a:cubicBezTo>
                  <a:pt x="1082490" y="4387736"/>
                  <a:pt x="1119645" y="4357118"/>
                  <a:pt x="1162372" y="4339525"/>
                </a:cubicBezTo>
                <a:cubicBezTo>
                  <a:pt x="1207690" y="4320864"/>
                  <a:pt x="1255641" y="4309342"/>
                  <a:pt x="1301857" y="4293031"/>
                </a:cubicBezTo>
                <a:cubicBezTo>
                  <a:pt x="1471954" y="4232997"/>
                  <a:pt x="1369764" y="4257753"/>
                  <a:pt x="1503335" y="4231037"/>
                </a:cubicBezTo>
                <a:cubicBezTo>
                  <a:pt x="1523999" y="4215539"/>
                  <a:pt x="1542224" y="4196094"/>
                  <a:pt x="1565328" y="4184542"/>
                </a:cubicBezTo>
                <a:cubicBezTo>
                  <a:pt x="1620123" y="4157145"/>
                  <a:pt x="1664694" y="4154733"/>
                  <a:pt x="1720311" y="4138048"/>
                </a:cubicBezTo>
                <a:cubicBezTo>
                  <a:pt x="1751606" y="4128659"/>
                  <a:pt x="1782965" y="4119186"/>
                  <a:pt x="1813301" y="4107051"/>
                </a:cubicBezTo>
                <a:cubicBezTo>
                  <a:pt x="1834752" y="4098470"/>
                  <a:pt x="1853166" y="4082693"/>
                  <a:pt x="1875295" y="4076054"/>
                </a:cubicBezTo>
                <a:cubicBezTo>
                  <a:pt x="1905394" y="4067024"/>
                  <a:pt x="1937470" y="4066719"/>
                  <a:pt x="1968284" y="4060556"/>
                </a:cubicBezTo>
                <a:cubicBezTo>
                  <a:pt x="1989171" y="4056379"/>
                  <a:pt x="2009613" y="4050224"/>
                  <a:pt x="2030278" y="4045058"/>
                </a:cubicBezTo>
                <a:cubicBezTo>
                  <a:pt x="2071607" y="4024393"/>
                  <a:pt x="2115817" y="4008695"/>
                  <a:pt x="2154264" y="3983064"/>
                </a:cubicBezTo>
                <a:cubicBezTo>
                  <a:pt x="2169762" y="3972732"/>
                  <a:pt x="2183738" y="3959633"/>
                  <a:pt x="2200759" y="3952068"/>
                </a:cubicBezTo>
                <a:cubicBezTo>
                  <a:pt x="2230616" y="3938798"/>
                  <a:pt x="2262752" y="3931403"/>
                  <a:pt x="2293749" y="3921071"/>
                </a:cubicBezTo>
                <a:cubicBezTo>
                  <a:pt x="2382450" y="3832370"/>
                  <a:pt x="2289971" y="3906833"/>
                  <a:pt x="2433234" y="3859078"/>
                </a:cubicBezTo>
                <a:cubicBezTo>
                  <a:pt x="2450905" y="3853188"/>
                  <a:pt x="2463446" y="3837127"/>
                  <a:pt x="2479728" y="3828081"/>
                </a:cubicBezTo>
                <a:cubicBezTo>
                  <a:pt x="2510022" y="3811251"/>
                  <a:pt x="2543481" y="3800192"/>
                  <a:pt x="2572718" y="3781586"/>
                </a:cubicBezTo>
                <a:cubicBezTo>
                  <a:pt x="2711699" y="3693144"/>
                  <a:pt x="2594761" y="3738076"/>
                  <a:pt x="2696705" y="3704095"/>
                </a:cubicBezTo>
                <a:cubicBezTo>
                  <a:pt x="2900061" y="3551577"/>
                  <a:pt x="2653053" y="3726624"/>
                  <a:pt x="2805193" y="3642102"/>
                </a:cubicBezTo>
                <a:cubicBezTo>
                  <a:pt x="2956168" y="3558228"/>
                  <a:pt x="2839021" y="3594900"/>
                  <a:pt x="2960176" y="3564610"/>
                </a:cubicBezTo>
                <a:cubicBezTo>
                  <a:pt x="3084159" y="3481957"/>
                  <a:pt x="2934350" y="3590438"/>
                  <a:pt x="3037667" y="3487119"/>
                </a:cubicBezTo>
                <a:cubicBezTo>
                  <a:pt x="3050838" y="3473948"/>
                  <a:pt x="3069853" y="3468047"/>
                  <a:pt x="3084162" y="3456122"/>
                </a:cubicBezTo>
                <a:cubicBezTo>
                  <a:pt x="3101000" y="3442090"/>
                  <a:pt x="3115159" y="3425125"/>
                  <a:pt x="3130657" y="3409627"/>
                </a:cubicBezTo>
                <a:cubicBezTo>
                  <a:pt x="3167123" y="3300235"/>
                  <a:pt x="3119598" y="3419701"/>
                  <a:pt x="3254644" y="3254644"/>
                </a:cubicBezTo>
                <a:cubicBezTo>
                  <a:pt x="3405923" y="3069747"/>
                  <a:pt x="3333036" y="3124892"/>
                  <a:pt x="3440623" y="3053166"/>
                </a:cubicBezTo>
                <a:cubicBezTo>
                  <a:pt x="3456121" y="3027336"/>
                  <a:pt x="3465818" y="2996975"/>
                  <a:pt x="3487118" y="2975675"/>
                </a:cubicBezTo>
                <a:cubicBezTo>
                  <a:pt x="3498670" y="2964123"/>
                  <a:pt x="3521209" y="2970808"/>
                  <a:pt x="3533613" y="2960176"/>
                </a:cubicBezTo>
                <a:cubicBezTo>
                  <a:pt x="3558728" y="2938648"/>
                  <a:pt x="3572216" y="2906075"/>
                  <a:pt x="3595606" y="2882685"/>
                </a:cubicBezTo>
                <a:cubicBezTo>
                  <a:pt x="3623948" y="2854343"/>
                  <a:pt x="3681441" y="2813540"/>
                  <a:pt x="3719593" y="2789695"/>
                </a:cubicBezTo>
                <a:cubicBezTo>
                  <a:pt x="3745137" y="2773730"/>
                  <a:pt x="3772406" y="2760474"/>
                  <a:pt x="3797084" y="2743200"/>
                </a:cubicBezTo>
                <a:cubicBezTo>
                  <a:pt x="3824184" y="2724230"/>
                  <a:pt x="3847476" y="2700177"/>
                  <a:pt x="3874576" y="2681207"/>
                </a:cubicBezTo>
                <a:cubicBezTo>
                  <a:pt x="3899254" y="2663933"/>
                  <a:pt x="3926653" y="2650884"/>
                  <a:pt x="3952067" y="2634712"/>
                </a:cubicBezTo>
                <a:cubicBezTo>
                  <a:pt x="4168503" y="2496980"/>
                  <a:pt x="3933560" y="2639618"/>
                  <a:pt x="4122549" y="2526224"/>
                </a:cubicBezTo>
                <a:cubicBezTo>
                  <a:pt x="4148379" y="2510726"/>
                  <a:pt x="4170816" y="2487035"/>
                  <a:pt x="4200040" y="2479729"/>
                </a:cubicBezTo>
                <a:cubicBezTo>
                  <a:pt x="4277883" y="2460269"/>
                  <a:pt x="4241827" y="2470967"/>
                  <a:pt x="4308528" y="2448732"/>
                </a:cubicBezTo>
                <a:cubicBezTo>
                  <a:pt x="4367347" y="2360505"/>
                  <a:pt x="4305401" y="2432807"/>
                  <a:pt x="4386020" y="2386739"/>
                </a:cubicBezTo>
                <a:cubicBezTo>
                  <a:pt x="4408447" y="2373924"/>
                  <a:pt x="4426521" y="2354572"/>
                  <a:pt x="4448013" y="2340244"/>
                </a:cubicBezTo>
                <a:cubicBezTo>
                  <a:pt x="4473077" y="2323535"/>
                  <a:pt x="4500091" y="2309921"/>
                  <a:pt x="4525505" y="2293749"/>
                </a:cubicBezTo>
                <a:cubicBezTo>
                  <a:pt x="4556934" y="2273749"/>
                  <a:pt x="4587976" y="2253119"/>
                  <a:pt x="4618495" y="2231756"/>
                </a:cubicBezTo>
                <a:cubicBezTo>
                  <a:pt x="4639656" y="2216943"/>
                  <a:pt x="4657385" y="2196813"/>
                  <a:pt x="4680488" y="2185261"/>
                </a:cubicBezTo>
                <a:cubicBezTo>
                  <a:pt x="4699540" y="2175735"/>
                  <a:pt x="4721817" y="2174929"/>
                  <a:pt x="4742481" y="2169763"/>
                </a:cubicBezTo>
                <a:cubicBezTo>
                  <a:pt x="4784422" y="2141802"/>
                  <a:pt x="4801808" y="2127434"/>
                  <a:pt x="4850969" y="2107770"/>
                </a:cubicBezTo>
                <a:cubicBezTo>
                  <a:pt x="4881305" y="2095635"/>
                  <a:pt x="4914735" y="2091385"/>
                  <a:pt x="4943959" y="2076773"/>
                </a:cubicBezTo>
                <a:cubicBezTo>
                  <a:pt x="4985288" y="2056109"/>
                  <a:pt x="5030979" y="2042504"/>
                  <a:pt x="5067945" y="2014780"/>
                </a:cubicBezTo>
                <a:cubicBezTo>
                  <a:pt x="5146979" y="1955505"/>
                  <a:pt x="5104880" y="1974550"/>
                  <a:pt x="5191932" y="1952786"/>
                </a:cubicBezTo>
                <a:cubicBezTo>
                  <a:pt x="5207430" y="1937288"/>
                  <a:pt x="5219267" y="1916936"/>
                  <a:pt x="5238427" y="1906292"/>
                </a:cubicBezTo>
                <a:cubicBezTo>
                  <a:pt x="5266989" y="1890425"/>
                  <a:pt x="5331417" y="1875295"/>
                  <a:pt x="5331417" y="1875295"/>
                </a:cubicBezTo>
                <a:cubicBezTo>
                  <a:pt x="5476132" y="1766758"/>
                  <a:pt x="5295597" y="1900369"/>
                  <a:pt x="5486400" y="1766807"/>
                </a:cubicBezTo>
                <a:cubicBezTo>
                  <a:pt x="5507561" y="1751994"/>
                  <a:pt x="5525290" y="1731864"/>
                  <a:pt x="5548393" y="1720312"/>
                </a:cubicBezTo>
                <a:cubicBezTo>
                  <a:pt x="5567445" y="1710786"/>
                  <a:pt x="5589722" y="1709980"/>
                  <a:pt x="5610386" y="1704814"/>
                </a:cubicBezTo>
                <a:cubicBezTo>
                  <a:pt x="5631050" y="1689316"/>
                  <a:pt x="5649276" y="1669871"/>
                  <a:pt x="5672379" y="1658319"/>
                </a:cubicBezTo>
                <a:cubicBezTo>
                  <a:pt x="5746515" y="1621251"/>
                  <a:pt x="5839865" y="1592157"/>
                  <a:pt x="5920352" y="1565329"/>
                </a:cubicBezTo>
                <a:cubicBezTo>
                  <a:pt x="6037081" y="1487509"/>
                  <a:pt x="5888728" y="1578882"/>
                  <a:pt x="6028840" y="1518834"/>
                </a:cubicBezTo>
                <a:cubicBezTo>
                  <a:pt x="6045961" y="1511497"/>
                  <a:pt x="6056822" y="1489894"/>
                  <a:pt x="6075335" y="1487837"/>
                </a:cubicBezTo>
                <a:cubicBezTo>
                  <a:pt x="6198670" y="1474133"/>
                  <a:pt x="6323308" y="1477505"/>
                  <a:pt x="6447295" y="1472339"/>
                </a:cubicBezTo>
                <a:cubicBezTo>
                  <a:pt x="6462793" y="1462007"/>
                  <a:pt x="6476669" y="1448679"/>
                  <a:pt x="6493789" y="1441342"/>
                </a:cubicBezTo>
                <a:cubicBezTo>
                  <a:pt x="6513367" y="1432951"/>
                  <a:pt x="6537384" y="1436577"/>
                  <a:pt x="6555783" y="1425844"/>
                </a:cubicBezTo>
                <a:cubicBezTo>
                  <a:pt x="6784210" y="1292595"/>
                  <a:pt x="6601865" y="1358822"/>
                  <a:pt x="6726264" y="1317356"/>
                </a:cubicBezTo>
                <a:cubicBezTo>
                  <a:pt x="6892419" y="1206585"/>
                  <a:pt x="6640244" y="1379093"/>
                  <a:pt x="6819254" y="1239864"/>
                </a:cubicBezTo>
                <a:cubicBezTo>
                  <a:pt x="6848660" y="1216993"/>
                  <a:pt x="6912244" y="1177871"/>
                  <a:pt x="6912244" y="1177871"/>
                </a:cubicBezTo>
                <a:cubicBezTo>
                  <a:pt x="6922576" y="1162373"/>
                  <a:pt x="6930069" y="1144547"/>
                  <a:pt x="6943240" y="1131376"/>
                </a:cubicBezTo>
                <a:cubicBezTo>
                  <a:pt x="7045661" y="1028955"/>
                  <a:pt x="6972070" y="1235362"/>
                  <a:pt x="7144718" y="976393"/>
                </a:cubicBezTo>
                <a:cubicBezTo>
                  <a:pt x="7155050" y="960895"/>
                  <a:pt x="7163790" y="944207"/>
                  <a:pt x="7175715" y="929898"/>
                </a:cubicBezTo>
                <a:cubicBezTo>
                  <a:pt x="7275156" y="810569"/>
                  <a:pt x="7176250" y="952343"/>
                  <a:pt x="7253206" y="836909"/>
                </a:cubicBezTo>
                <a:cubicBezTo>
                  <a:pt x="7259184" y="812998"/>
                  <a:pt x="7284203" y="717103"/>
                  <a:pt x="7284203" y="697424"/>
                </a:cubicBezTo>
                <a:cubicBezTo>
                  <a:pt x="7284203" y="604291"/>
                  <a:pt x="7281876" y="510651"/>
                  <a:pt x="7268705" y="418454"/>
                </a:cubicBezTo>
                <a:cubicBezTo>
                  <a:pt x="7266071" y="400014"/>
                  <a:pt x="7250879" y="385130"/>
                  <a:pt x="7237708" y="371959"/>
                </a:cubicBezTo>
                <a:cubicBezTo>
                  <a:pt x="7210540" y="344792"/>
                  <a:pt x="7180010" y="335548"/>
                  <a:pt x="7144718" y="325464"/>
                </a:cubicBezTo>
                <a:cubicBezTo>
                  <a:pt x="6852529" y="241980"/>
                  <a:pt x="7356688" y="390320"/>
                  <a:pt x="7005234" y="294468"/>
                </a:cubicBezTo>
                <a:cubicBezTo>
                  <a:pt x="6973712" y="285871"/>
                  <a:pt x="6944851" y="265552"/>
                  <a:pt x="6912244" y="263471"/>
                </a:cubicBezTo>
                <a:cubicBezTo>
                  <a:pt x="6700801" y="249975"/>
                  <a:pt x="6488623" y="253139"/>
                  <a:pt x="6276813" y="247973"/>
                </a:cubicBezTo>
                <a:cubicBezTo>
                  <a:pt x="6235484" y="237641"/>
                  <a:pt x="6194600" y="225330"/>
                  <a:pt x="6152827" y="216976"/>
                </a:cubicBezTo>
                <a:cubicBezTo>
                  <a:pt x="6059316" y="198274"/>
                  <a:pt x="6100325" y="209808"/>
                  <a:pt x="6028840" y="185980"/>
                </a:cubicBezTo>
                <a:cubicBezTo>
                  <a:pt x="6003584" y="148095"/>
                  <a:pt x="5997270" y="125708"/>
                  <a:pt x="5951349" y="108488"/>
                </a:cubicBezTo>
                <a:cubicBezTo>
                  <a:pt x="5884802" y="83533"/>
                  <a:pt x="5845533" y="105103"/>
                  <a:pt x="5780867" y="61993"/>
                </a:cubicBezTo>
                <a:cubicBezTo>
                  <a:pt x="5765369" y="51661"/>
                  <a:pt x="5752043" y="36887"/>
                  <a:pt x="5734372" y="30997"/>
                </a:cubicBezTo>
                <a:cubicBezTo>
                  <a:pt x="5685327" y="14649"/>
                  <a:pt x="5682711" y="5166"/>
                  <a:pt x="5672379" y="0"/>
                </a:cubicBez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9224" y="3348317"/>
            <a:ext cx="3004467" cy="3046988"/>
          </a:xfrm>
          <a:prstGeom prst="rect">
            <a:avLst/>
          </a:prstGeom>
          <a:noFill/>
        </p:spPr>
        <p:txBody>
          <a:bodyPr wrap="square" rtlCol="0">
            <a:spAutoFit/>
          </a:bodyPr>
          <a:lstStyle/>
          <a:p>
            <a:r>
              <a:rPr lang="en-US" sz="2400" dirty="0">
                <a:solidFill>
                  <a:schemeClr val="tx2">
                    <a:lumMod val="60000"/>
                    <a:lumOff val="40000"/>
                  </a:schemeClr>
                </a:solidFill>
              </a:rPr>
              <a:t>Note: Similar terms</a:t>
            </a:r>
          </a:p>
          <a:p>
            <a:pPr marL="342900" indent="-342900">
              <a:buFont typeface="Arial" panose="020B0604020202020204" pitchFamily="34" charset="0"/>
              <a:buChar char="•"/>
            </a:pPr>
            <a:r>
              <a:rPr lang="en-US" sz="2400" dirty="0">
                <a:solidFill>
                  <a:schemeClr val="tx2">
                    <a:lumMod val="60000"/>
                    <a:lumOff val="40000"/>
                  </a:schemeClr>
                </a:solidFill>
              </a:rPr>
              <a:t>Producer</a:t>
            </a:r>
          </a:p>
          <a:p>
            <a:pPr marL="342900" indent="-342900">
              <a:buFont typeface="Arial" panose="020B0604020202020204" pitchFamily="34" charset="0"/>
              <a:buChar char="•"/>
            </a:pPr>
            <a:r>
              <a:rPr lang="en-US" sz="2400" dirty="0">
                <a:solidFill>
                  <a:schemeClr val="tx2">
                    <a:lumMod val="60000"/>
                    <a:lumOff val="40000"/>
                  </a:schemeClr>
                </a:solidFill>
              </a:rPr>
              <a:t>Supplier</a:t>
            </a:r>
          </a:p>
          <a:p>
            <a:pPr marL="342900" indent="-342900">
              <a:buFont typeface="Arial" panose="020B0604020202020204" pitchFamily="34" charset="0"/>
              <a:buChar char="•"/>
            </a:pPr>
            <a:r>
              <a:rPr lang="en-US" sz="2400" dirty="0">
                <a:solidFill>
                  <a:schemeClr val="tx2">
                    <a:lumMod val="60000"/>
                    <a:lumOff val="40000"/>
                  </a:schemeClr>
                </a:solidFill>
              </a:rPr>
              <a:t>Seller</a:t>
            </a:r>
          </a:p>
          <a:p>
            <a:pPr marL="342900" indent="-342900">
              <a:buFont typeface="Arial" panose="020B0604020202020204" pitchFamily="34" charset="0"/>
              <a:buChar char="•"/>
            </a:pPr>
            <a:r>
              <a:rPr lang="en-US" sz="2400" dirty="0">
                <a:solidFill>
                  <a:schemeClr val="tx2">
                    <a:lumMod val="60000"/>
                    <a:lumOff val="40000"/>
                  </a:schemeClr>
                </a:solidFill>
              </a:rPr>
              <a:t>Firm</a:t>
            </a:r>
          </a:p>
          <a:p>
            <a:pPr marL="342900" indent="-342900">
              <a:buFont typeface="Arial" panose="020B0604020202020204" pitchFamily="34" charset="0"/>
              <a:buChar char="•"/>
            </a:pPr>
            <a:r>
              <a:rPr lang="en-US" sz="2400" dirty="0">
                <a:solidFill>
                  <a:schemeClr val="tx2">
                    <a:lumMod val="60000"/>
                    <a:lumOff val="40000"/>
                  </a:schemeClr>
                </a:solidFill>
              </a:rPr>
              <a:t>Business</a:t>
            </a:r>
          </a:p>
          <a:p>
            <a:r>
              <a:rPr lang="en-US" sz="2400" dirty="0" err="1">
                <a:solidFill>
                  <a:schemeClr val="tx2">
                    <a:lumMod val="60000"/>
                    <a:lumOff val="40000"/>
                  </a:schemeClr>
                </a:solidFill>
              </a:rPr>
              <a:t>Ie</a:t>
            </a:r>
            <a:r>
              <a:rPr lang="en-US" sz="2400" dirty="0">
                <a:solidFill>
                  <a:schemeClr val="tx2">
                    <a:lumMod val="60000"/>
                    <a:lumOff val="40000"/>
                  </a:schemeClr>
                </a:solidFill>
              </a:rPr>
              <a:t>. the ones who make the products</a:t>
            </a:r>
          </a:p>
        </p:txBody>
      </p:sp>
      <p:sp>
        <p:nvSpPr>
          <p:cNvPr id="3" name="Content Placeholder 2"/>
          <p:cNvSpPr>
            <a:spLocks noGrp="1"/>
          </p:cNvSpPr>
          <p:nvPr>
            <p:ph idx="1"/>
          </p:nvPr>
        </p:nvSpPr>
        <p:spPr>
          <a:xfrm>
            <a:off x="8747502" y="403225"/>
            <a:ext cx="2836189" cy="4351338"/>
          </a:xfrm>
        </p:spPr>
        <p:txBody>
          <a:bodyPr/>
          <a:lstStyle/>
          <a:p>
            <a:r>
              <a:rPr lang="en-US" dirty="0"/>
              <a:t>Similar to demand, the market supply adds the supply curves of all the producers</a:t>
            </a:r>
          </a:p>
        </p:txBody>
      </p:sp>
      <p:sp>
        <p:nvSpPr>
          <p:cNvPr id="4" name="TextBox 3"/>
          <p:cNvSpPr txBox="1"/>
          <p:nvPr/>
        </p:nvSpPr>
        <p:spPr>
          <a:xfrm>
            <a:off x="3993776" y="1269207"/>
            <a:ext cx="3334871" cy="369332"/>
          </a:xfrm>
          <a:prstGeom prst="rect">
            <a:avLst/>
          </a:prstGeom>
          <a:noFill/>
        </p:spPr>
        <p:txBody>
          <a:bodyPr wrap="square" rtlCol="0">
            <a:spAutoFit/>
          </a:bodyPr>
          <a:lstStyle/>
          <a:p>
            <a:r>
              <a:rPr lang="en-US" dirty="0"/>
              <a:t>Market For Good _____</a:t>
            </a:r>
          </a:p>
        </p:txBody>
      </p:sp>
    </p:spTree>
    <p:extLst>
      <p:ext uri="{BB962C8B-B14F-4D97-AF65-F5344CB8AC3E}">
        <p14:creationId xmlns:p14="http://schemas.microsoft.com/office/powerpoint/2010/main" val="45774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1411" y="116258"/>
            <a:ext cx="7120889" cy="6551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300" y="20324"/>
            <a:ext cx="4318000" cy="838200"/>
          </a:xfrm>
        </p:spPr>
        <p:txBody>
          <a:bodyPr>
            <a:normAutofit/>
          </a:bodyPr>
          <a:lstStyle/>
          <a:p>
            <a:r>
              <a:rPr lang="en-US" sz="3600" b="1" dirty="0"/>
              <a:t>Change of Price</a:t>
            </a:r>
          </a:p>
        </p:txBody>
      </p:sp>
      <p:sp>
        <p:nvSpPr>
          <p:cNvPr id="3" name="Content Placeholder 2"/>
          <p:cNvSpPr>
            <a:spLocks noGrp="1"/>
          </p:cNvSpPr>
          <p:nvPr>
            <p:ph idx="1"/>
          </p:nvPr>
        </p:nvSpPr>
        <p:spPr>
          <a:xfrm>
            <a:off x="117980" y="805535"/>
            <a:ext cx="4949320" cy="1624902"/>
          </a:xfrm>
        </p:spPr>
        <p:txBody>
          <a:bodyPr>
            <a:normAutofit fontScale="77500" lnSpcReduction="20000"/>
          </a:bodyPr>
          <a:lstStyle/>
          <a:p>
            <a:r>
              <a:rPr lang="en-US" dirty="0"/>
              <a:t>Higher price – a supplier will supply more. </a:t>
            </a:r>
          </a:p>
          <a:p>
            <a:r>
              <a:rPr lang="en-US" dirty="0"/>
              <a:t>Lower price – a supplier will supply less.</a:t>
            </a:r>
          </a:p>
          <a:p>
            <a:r>
              <a:rPr lang="en-US" dirty="0"/>
              <a:t>A supplier will move up and down the same curve based on the price offered.</a:t>
            </a:r>
          </a:p>
        </p:txBody>
      </p:sp>
      <p:pic>
        <p:nvPicPr>
          <p:cNvPr id="4" name="Picture 3"/>
          <p:cNvPicPr>
            <a:picLocks noChangeAspect="1"/>
          </p:cNvPicPr>
          <p:nvPr/>
        </p:nvPicPr>
        <p:blipFill>
          <a:blip r:embed="rId2"/>
          <a:stretch>
            <a:fillRect/>
          </a:stretch>
        </p:blipFill>
        <p:spPr>
          <a:xfrm>
            <a:off x="160458" y="2534939"/>
            <a:ext cx="4677544" cy="3589742"/>
          </a:xfrm>
          <a:prstGeom prst="rect">
            <a:avLst/>
          </a:prstGeom>
        </p:spPr>
      </p:pic>
      <p:sp>
        <p:nvSpPr>
          <p:cNvPr id="6" name="Rectangle 5"/>
          <p:cNvSpPr/>
          <p:nvPr/>
        </p:nvSpPr>
        <p:spPr>
          <a:xfrm>
            <a:off x="4931411" y="116258"/>
            <a:ext cx="7426435" cy="584775"/>
          </a:xfrm>
          <a:prstGeom prst="rect">
            <a:avLst/>
          </a:prstGeom>
        </p:spPr>
        <p:txBody>
          <a:bodyPr wrap="square">
            <a:spAutoFit/>
          </a:bodyPr>
          <a:lstStyle/>
          <a:p>
            <a:r>
              <a:rPr lang="en-US" sz="3200" dirty="0"/>
              <a:t>Non-price factors – Determinants of Supply</a:t>
            </a:r>
          </a:p>
        </p:txBody>
      </p:sp>
      <p:pic>
        <p:nvPicPr>
          <p:cNvPr id="8" name="Picture 7"/>
          <p:cNvPicPr>
            <a:picLocks noChangeAspect="1"/>
          </p:cNvPicPr>
          <p:nvPr/>
        </p:nvPicPr>
        <p:blipFill>
          <a:blip r:embed="rId3"/>
          <a:stretch>
            <a:fillRect/>
          </a:stretch>
        </p:blipFill>
        <p:spPr>
          <a:xfrm>
            <a:off x="5562601" y="1376330"/>
            <a:ext cx="5678836" cy="2848978"/>
          </a:xfrm>
          <a:prstGeom prst="rect">
            <a:avLst/>
          </a:prstGeom>
        </p:spPr>
      </p:pic>
      <p:sp>
        <p:nvSpPr>
          <p:cNvPr id="9" name="Rectangle 8"/>
          <p:cNvSpPr/>
          <p:nvPr/>
        </p:nvSpPr>
        <p:spPr>
          <a:xfrm>
            <a:off x="5194301" y="4225308"/>
            <a:ext cx="6997700" cy="3139321"/>
          </a:xfrm>
          <a:prstGeom prst="rect">
            <a:avLst/>
          </a:prstGeom>
        </p:spPr>
        <p:txBody>
          <a:bodyPr wrap="square">
            <a:spAutoFit/>
          </a:bodyPr>
          <a:lstStyle/>
          <a:p>
            <a:r>
              <a:rPr lang="en-US" b="1" dirty="0"/>
              <a:t>Non-price factor examples</a:t>
            </a:r>
          </a:p>
          <a:p>
            <a:pPr marL="285750" indent="-285750">
              <a:buFontTx/>
              <a:buChar char="-"/>
            </a:pPr>
            <a:r>
              <a:rPr lang="en-US" dirty="0"/>
              <a:t>Price of resources/factors of production (</a:t>
            </a:r>
            <a:r>
              <a:rPr lang="en-US" dirty="0" err="1"/>
              <a:t>eg</a:t>
            </a:r>
            <a:r>
              <a:rPr lang="en-US" dirty="0"/>
              <a:t>. wages, oil price)</a:t>
            </a:r>
          </a:p>
          <a:p>
            <a:pPr marL="285750" indent="-285750">
              <a:buFontTx/>
              <a:buChar char="-"/>
            </a:pPr>
            <a:r>
              <a:rPr lang="en-US" dirty="0"/>
              <a:t>Number of producers in the market</a:t>
            </a:r>
          </a:p>
          <a:p>
            <a:pPr marL="285750" indent="-285750">
              <a:buFontTx/>
              <a:buChar char="-"/>
            </a:pPr>
            <a:r>
              <a:rPr lang="en-US" dirty="0"/>
              <a:t>Efficiency of production and productivity (</a:t>
            </a:r>
            <a:r>
              <a:rPr lang="en-US" dirty="0" err="1"/>
              <a:t>eg</a:t>
            </a:r>
            <a:r>
              <a:rPr lang="en-US" dirty="0"/>
              <a:t>. more skilled workers)</a:t>
            </a:r>
          </a:p>
          <a:p>
            <a:pPr marL="285750" indent="-285750">
              <a:buFontTx/>
              <a:buChar char="-"/>
            </a:pPr>
            <a:r>
              <a:rPr lang="en-US" dirty="0"/>
              <a:t>Technology</a:t>
            </a:r>
          </a:p>
          <a:p>
            <a:pPr marL="285750" indent="-285750">
              <a:buFontTx/>
              <a:buChar char="-"/>
            </a:pPr>
            <a:r>
              <a:rPr lang="en-US" dirty="0"/>
              <a:t>Expectations of sales</a:t>
            </a:r>
          </a:p>
          <a:p>
            <a:pPr marL="285750" indent="-285750">
              <a:buFontTx/>
              <a:buChar char="-"/>
            </a:pPr>
            <a:r>
              <a:rPr lang="en-US" dirty="0"/>
              <a:t>External factors</a:t>
            </a:r>
          </a:p>
          <a:p>
            <a:pPr marL="742950" lvl="1" indent="-285750">
              <a:buFontTx/>
              <a:buChar char="-"/>
            </a:pPr>
            <a:r>
              <a:rPr lang="en-US" dirty="0"/>
              <a:t>tax subsidies </a:t>
            </a:r>
          </a:p>
          <a:p>
            <a:pPr marL="742950" lvl="1" indent="-285750">
              <a:buFontTx/>
              <a:buChar char="-"/>
            </a:pPr>
            <a:r>
              <a:rPr lang="en-US" dirty="0"/>
              <a:t>financial grants</a:t>
            </a:r>
          </a:p>
          <a:p>
            <a:pPr marL="742950" lvl="1" indent="-285750">
              <a:buFontTx/>
              <a:buChar char="-"/>
            </a:pPr>
            <a:r>
              <a:rPr lang="en-US" dirty="0"/>
              <a:t>Weather etc. </a:t>
            </a:r>
          </a:p>
          <a:p>
            <a:pPr marL="285750" indent="-285750">
              <a:buFontTx/>
              <a:buChar char="-"/>
            </a:pPr>
            <a:endParaRPr lang="en-US" dirty="0"/>
          </a:p>
        </p:txBody>
      </p:sp>
      <p:sp>
        <p:nvSpPr>
          <p:cNvPr id="7" name="Rectangle 6"/>
          <p:cNvSpPr/>
          <p:nvPr/>
        </p:nvSpPr>
        <p:spPr>
          <a:xfrm>
            <a:off x="5093752" y="662677"/>
            <a:ext cx="5652021" cy="1200329"/>
          </a:xfrm>
          <a:prstGeom prst="rect">
            <a:avLst/>
          </a:prstGeom>
          <a:solidFill>
            <a:schemeClr val="bg1"/>
          </a:solidFill>
        </p:spPr>
        <p:txBody>
          <a:bodyPr wrap="square">
            <a:spAutoFit/>
          </a:bodyPr>
          <a:lstStyle/>
          <a:p>
            <a:pPr marL="285750" indent="-285750">
              <a:buFontTx/>
              <a:buChar char="-"/>
            </a:pPr>
            <a:r>
              <a:rPr lang="en-US" dirty="0"/>
              <a:t>These factors will increase or decrease the production, even if the price doesn’t change.</a:t>
            </a:r>
          </a:p>
          <a:p>
            <a:pPr marL="285750" indent="-285750">
              <a:buFontTx/>
              <a:buChar char="-"/>
            </a:pPr>
            <a:r>
              <a:rPr lang="en-US" dirty="0"/>
              <a:t>Therefore they cause a rightward or leftward shift of the supply curve</a:t>
            </a:r>
          </a:p>
        </p:txBody>
      </p:sp>
      <p:sp>
        <p:nvSpPr>
          <p:cNvPr id="10" name="Right Arrow 9"/>
          <p:cNvSpPr/>
          <p:nvPr/>
        </p:nvSpPr>
        <p:spPr>
          <a:xfrm rot="18853376">
            <a:off x="2710167" y="3414901"/>
            <a:ext cx="9525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010515">
            <a:off x="1584567" y="4380076"/>
            <a:ext cx="9525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99229" y="2882796"/>
            <a:ext cx="1357617" cy="369332"/>
          </a:xfrm>
          <a:prstGeom prst="rect">
            <a:avLst/>
          </a:prstGeom>
          <a:noFill/>
        </p:spPr>
        <p:txBody>
          <a:bodyPr wrap="square" rtlCol="0">
            <a:spAutoFit/>
          </a:bodyPr>
          <a:lstStyle/>
          <a:p>
            <a:r>
              <a:rPr lang="en-US" dirty="0"/>
              <a:t>Extension</a:t>
            </a:r>
          </a:p>
        </p:txBody>
      </p:sp>
      <p:sp>
        <p:nvSpPr>
          <p:cNvPr id="13" name="TextBox 12"/>
          <p:cNvSpPr txBox="1"/>
          <p:nvPr/>
        </p:nvSpPr>
        <p:spPr>
          <a:xfrm>
            <a:off x="1042683" y="4040642"/>
            <a:ext cx="1357617" cy="369332"/>
          </a:xfrm>
          <a:prstGeom prst="rect">
            <a:avLst/>
          </a:prstGeom>
          <a:noFill/>
        </p:spPr>
        <p:txBody>
          <a:bodyPr wrap="square" rtlCol="0">
            <a:spAutoFit/>
          </a:bodyPr>
          <a:lstStyle/>
          <a:p>
            <a:r>
              <a:rPr lang="en-US" dirty="0"/>
              <a:t>Contraction</a:t>
            </a:r>
          </a:p>
        </p:txBody>
      </p:sp>
      <p:sp>
        <p:nvSpPr>
          <p:cNvPr id="14" name="TextBox 13"/>
          <p:cNvSpPr txBox="1"/>
          <p:nvPr/>
        </p:nvSpPr>
        <p:spPr>
          <a:xfrm>
            <a:off x="3428775" y="55815"/>
            <a:ext cx="1429847" cy="738664"/>
          </a:xfrm>
          <a:prstGeom prst="rect">
            <a:avLst/>
          </a:prstGeom>
          <a:noFill/>
        </p:spPr>
        <p:txBody>
          <a:bodyPr wrap="square" rtlCol="0">
            <a:spAutoFit/>
          </a:bodyPr>
          <a:lstStyle/>
          <a:p>
            <a:r>
              <a:rPr lang="en-US" sz="1400" dirty="0"/>
              <a:t>“change in quantity supplied.”</a:t>
            </a:r>
          </a:p>
        </p:txBody>
      </p:sp>
      <p:sp>
        <p:nvSpPr>
          <p:cNvPr id="15" name="TextBox 14"/>
          <p:cNvSpPr txBox="1"/>
          <p:nvPr/>
        </p:nvSpPr>
        <p:spPr>
          <a:xfrm>
            <a:off x="10839182" y="662677"/>
            <a:ext cx="1000981" cy="523220"/>
          </a:xfrm>
          <a:prstGeom prst="rect">
            <a:avLst/>
          </a:prstGeom>
          <a:noFill/>
        </p:spPr>
        <p:txBody>
          <a:bodyPr wrap="square" rtlCol="0">
            <a:spAutoFit/>
          </a:bodyPr>
          <a:lstStyle/>
          <a:p>
            <a:r>
              <a:rPr lang="en-US" sz="1400" dirty="0"/>
              <a:t>“change in supply.”</a:t>
            </a:r>
          </a:p>
        </p:txBody>
      </p:sp>
      <p:sp>
        <p:nvSpPr>
          <p:cNvPr id="16" name="TextBox 15"/>
          <p:cNvSpPr txBox="1"/>
          <p:nvPr/>
        </p:nvSpPr>
        <p:spPr>
          <a:xfrm>
            <a:off x="8204663" y="5744170"/>
            <a:ext cx="3732414"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Price – causes a movement</a:t>
            </a:r>
          </a:p>
          <a:p>
            <a:r>
              <a:rPr lang="en-US" dirty="0">
                <a:solidFill>
                  <a:srgbClr val="FF0000"/>
                </a:solidFill>
              </a:rPr>
              <a:t>Other factors – shifts the curve.</a:t>
            </a:r>
          </a:p>
        </p:txBody>
      </p:sp>
    </p:spTree>
    <p:extLst>
      <p:ext uri="{BB962C8B-B14F-4D97-AF65-F5344CB8AC3E}">
        <p14:creationId xmlns:p14="http://schemas.microsoft.com/office/powerpoint/2010/main" val="34906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animBg="1"/>
      <p:bldP spid="10"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78" y="256281"/>
            <a:ext cx="4739640" cy="1280795"/>
          </a:xfrm>
        </p:spPr>
        <p:txBody>
          <a:bodyPr>
            <a:normAutofit fontScale="90000"/>
          </a:bodyPr>
          <a:lstStyle/>
          <a:p>
            <a:r>
              <a:rPr lang="en-US" dirty="0"/>
              <a:t>Demand Schedule and Demand Curve</a:t>
            </a:r>
          </a:p>
        </p:txBody>
      </p:sp>
      <p:sp>
        <p:nvSpPr>
          <p:cNvPr id="3" name="Content Placeholder 2"/>
          <p:cNvSpPr>
            <a:spLocks noGrp="1"/>
          </p:cNvSpPr>
          <p:nvPr>
            <p:ph idx="1"/>
          </p:nvPr>
        </p:nvSpPr>
        <p:spPr>
          <a:xfrm>
            <a:off x="569259" y="1537075"/>
            <a:ext cx="4356847" cy="5103869"/>
          </a:xfrm>
        </p:spPr>
        <p:txBody>
          <a:bodyPr>
            <a:normAutofit lnSpcReduction="10000"/>
          </a:bodyPr>
          <a:lstStyle/>
          <a:p>
            <a:r>
              <a:rPr lang="en-US" dirty="0"/>
              <a:t>A demand schedule is a table that shows </a:t>
            </a:r>
            <a:r>
              <a:rPr lang="en-US" dirty="0">
                <a:solidFill>
                  <a:srgbClr val="00B0F0"/>
                </a:solidFill>
              </a:rPr>
              <a:t>different prices </a:t>
            </a:r>
            <a:r>
              <a:rPr lang="en-US" dirty="0"/>
              <a:t>and the </a:t>
            </a:r>
            <a:r>
              <a:rPr lang="en-US" dirty="0">
                <a:solidFill>
                  <a:srgbClr val="00B0F0"/>
                </a:solidFill>
              </a:rPr>
              <a:t>quantities</a:t>
            </a:r>
            <a:r>
              <a:rPr lang="en-US" dirty="0"/>
              <a:t> that we will buy. </a:t>
            </a:r>
          </a:p>
          <a:p>
            <a:r>
              <a:rPr lang="en-US" dirty="0"/>
              <a:t>This shows the </a:t>
            </a:r>
            <a:r>
              <a:rPr lang="en-US" dirty="0">
                <a:solidFill>
                  <a:srgbClr val="00B0F0"/>
                </a:solidFill>
              </a:rPr>
              <a:t>willingness to pay</a:t>
            </a:r>
            <a:r>
              <a:rPr lang="en-US" dirty="0"/>
              <a:t> for that good.</a:t>
            </a:r>
          </a:p>
          <a:p>
            <a:r>
              <a:rPr lang="en-US" dirty="0"/>
              <a:t>These points can be represented on a graph and is called a </a:t>
            </a:r>
            <a:r>
              <a:rPr lang="en-US" dirty="0">
                <a:solidFill>
                  <a:srgbClr val="00B0F0"/>
                </a:solidFill>
              </a:rPr>
              <a:t>demand curve</a:t>
            </a:r>
            <a:r>
              <a:rPr lang="en-US" dirty="0"/>
              <a:t>. </a:t>
            </a:r>
          </a:p>
          <a:p>
            <a:r>
              <a:rPr lang="en-US" dirty="0"/>
              <a:t>Note that some people have a higher willingness to pay than others.</a:t>
            </a:r>
          </a:p>
        </p:txBody>
      </p:sp>
      <p:pic>
        <p:nvPicPr>
          <p:cNvPr id="4" name="Picture 3"/>
          <p:cNvPicPr>
            <a:picLocks noChangeAspect="1"/>
          </p:cNvPicPr>
          <p:nvPr/>
        </p:nvPicPr>
        <p:blipFill>
          <a:blip r:embed="rId2"/>
          <a:stretch>
            <a:fillRect/>
          </a:stretch>
        </p:blipFill>
        <p:spPr>
          <a:xfrm>
            <a:off x="5307400" y="685800"/>
            <a:ext cx="6537426" cy="520261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339639" y="526680"/>
              <a:ext cx="7111931" cy="5042847"/>
            </p14:xfrm>
          </p:contentPart>
        </mc:Choice>
        <mc:Fallback xmlns="">
          <p:pic>
            <p:nvPicPr>
              <p:cNvPr id="6" name="Ink 5"/>
              <p:cNvPicPr/>
              <p:nvPr/>
            </p:nvPicPr>
            <p:blipFill>
              <a:blip r:embed="rId4"/>
              <a:stretch>
                <a:fillRect/>
              </a:stretch>
            </p:blipFill>
            <p:spPr>
              <a:xfrm>
                <a:off x="2311198" y="498240"/>
                <a:ext cx="7168812" cy="5099727"/>
              </a:xfrm>
              <a:prstGeom prst="rect">
                <a:avLst/>
              </a:prstGeom>
            </p:spPr>
          </p:pic>
        </mc:Fallback>
      </mc:AlternateContent>
      <p:sp>
        <p:nvSpPr>
          <p:cNvPr id="5" name="TextBox 4"/>
          <p:cNvSpPr txBox="1"/>
          <p:nvPr/>
        </p:nvSpPr>
        <p:spPr>
          <a:xfrm>
            <a:off x="9614934" y="4370614"/>
            <a:ext cx="2006600" cy="369332"/>
          </a:xfrm>
          <a:prstGeom prst="rect">
            <a:avLst/>
          </a:prstGeom>
          <a:solidFill>
            <a:srgbClr val="FFFF00"/>
          </a:solidFill>
        </p:spPr>
        <p:txBody>
          <a:bodyPr wrap="square" rtlCol="0">
            <a:spAutoFit/>
          </a:bodyPr>
          <a:lstStyle/>
          <a:p>
            <a:r>
              <a:rPr lang="en-US" dirty="0">
                <a:solidFill>
                  <a:srgbClr val="FF0000"/>
                </a:solidFill>
              </a:rPr>
              <a:t>Demand schedule</a:t>
            </a:r>
          </a:p>
        </p:txBody>
      </p:sp>
      <p:sp>
        <p:nvSpPr>
          <p:cNvPr id="7" name="TextBox 6"/>
          <p:cNvSpPr txBox="1"/>
          <p:nvPr/>
        </p:nvSpPr>
        <p:spPr>
          <a:xfrm>
            <a:off x="6890566" y="2225891"/>
            <a:ext cx="2006600" cy="369332"/>
          </a:xfrm>
          <a:prstGeom prst="rect">
            <a:avLst/>
          </a:prstGeom>
          <a:solidFill>
            <a:srgbClr val="FFFF00"/>
          </a:solidFill>
        </p:spPr>
        <p:txBody>
          <a:bodyPr wrap="square" rtlCol="0">
            <a:spAutoFit/>
          </a:bodyPr>
          <a:lstStyle/>
          <a:p>
            <a:r>
              <a:rPr lang="en-US" dirty="0">
                <a:solidFill>
                  <a:srgbClr val="FF0000"/>
                </a:solidFill>
              </a:rPr>
              <a:t>Demand curve</a:t>
            </a:r>
          </a:p>
        </p:txBody>
      </p:sp>
      <p:sp>
        <p:nvSpPr>
          <p:cNvPr id="8" name="TextBox 7"/>
          <p:cNvSpPr txBox="1"/>
          <p:nvPr/>
        </p:nvSpPr>
        <p:spPr>
          <a:xfrm>
            <a:off x="6489579" y="5882942"/>
            <a:ext cx="5222129"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We can represent in a table or on a graph, people’s different willingness to pay for a good. </a:t>
            </a:r>
          </a:p>
        </p:txBody>
      </p:sp>
    </p:spTree>
    <p:extLst>
      <p:ext uri="{BB962C8B-B14F-4D97-AF65-F5344CB8AC3E}">
        <p14:creationId xmlns:p14="http://schemas.microsoft.com/office/powerpoint/2010/main" val="19295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30" y="117152"/>
            <a:ext cx="11023170" cy="967729"/>
          </a:xfrm>
        </p:spPr>
        <p:txBody>
          <a:bodyPr>
            <a:normAutofit/>
          </a:bodyPr>
          <a:lstStyle/>
          <a:p>
            <a:r>
              <a:rPr lang="en-US" dirty="0"/>
              <a:t>Non-price factors – Determinants of Supply</a:t>
            </a:r>
          </a:p>
        </p:txBody>
      </p:sp>
      <p:sp>
        <p:nvSpPr>
          <p:cNvPr id="3" name="Content Placeholder 2"/>
          <p:cNvSpPr>
            <a:spLocks noGrp="1"/>
          </p:cNvSpPr>
          <p:nvPr>
            <p:ph idx="1"/>
          </p:nvPr>
        </p:nvSpPr>
        <p:spPr>
          <a:xfrm>
            <a:off x="317500" y="990600"/>
            <a:ext cx="9012480" cy="5410200"/>
          </a:xfrm>
        </p:spPr>
        <p:txBody>
          <a:bodyPr>
            <a:noAutofit/>
          </a:bodyPr>
          <a:lstStyle/>
          <a:p>
            <a:r>
              <a:rPr lang="en-US" sz="1800" dirty="0"/>
              <a:t>A supplier’s decision about how much to supply is not only affected by the price of the good/service, but also by other non-price factors. Supply determinants (i.e., non-price factors) result in a total shift of the supply curve.</a:t>
            </a:r>
          </a:p>
          <a:p>
            <a:pPr lvl="1"/>
            <a:r>
              <a:rPr lang="en-US" sz="1800" dirty="0">
                <a:solidFill>
                  <a:srgbClr val="00B0F0"/>
                </a:solidFill>
              </a:rPr>
              <a:t>Cost of factors of production</a:t>
            </a:r>
            <a:r>
              <a:rPr lang="en-US" sz="1800" dirty="0"/>
              <a:t>: These include the costs of raw materials, rent, wages, and interest on business loans. The higher the costs incurred by production, the lower the supply. </a:t>
            </a:r>
          </a:p>
          <a:p>
            <a:pPr lvl="1"/>
            <a:r>
              <a:rPr lang="en-US" sz="1800" dirty="0">
                <a:solidFill>
                  <a:srgbClr val="00B0F0"/>
                </a:solidFill>
              </a:rPr>
              <a:t>Efficiency of production and productivity</a:t>
            </a:r>
            <a:r>
              <a:rPr lang="en-US" sz="1800" dirty="0"/>
              <a:t>: By making fewer mistakes in the production process and minimizing the wasted resources, suppliers can increase the amount supplied at each price. Productivity also increases the supply since each factor of production results in a higher output. </a:t>
            </a:r>
          </a:p>
          <a:p>
            <a:pPr lvl="1"/>
            <a:r>
              <a:rPr lang="en-US" sz="1800" dirty="0">
                <a:solidFill>
                  <a:srgbClr val="00B0F0"/>
                </a:solidFill>
              </a:rPr>
              <a:t>Number of producers</a:t>
            </a:r>
            <a:r>
              <a:rPr lang="en-US" sz="1800" dirty="0"/>
              <a:t>: More producers in the market will increase supply.</a:t>
            </a:r>
          </a:p>
          <a:p>
            <a:pPr lvl="1"/>
            <a:r>
              <a:rPr lang="en-US" sz="1800" dirty="0">
                <a:solidFill>
                  <a:srgbClr val="00B0F0"/>
                </a:solidFill>
              </a:rPr>
              <a:t>Technology implemented</a:t>
            </a:r>
            <a:r>
              <a:rPr lang="en-US" sz="1800" dirty="0"/>
              <a:t>: Innovations in machines allow producers to increase their supply and reduce their costs. This also contributes to higher efficiency and productivity. Productivity refers to the output produced by each factor of production. If, for example, a business buys a highly advanced machine that can produce three times more than other machines, and in less time, supply and the output per machine increase. </a:t>
            </a:r>
          </a:p>
          <a:p>
            <a:pPr lvl="1"/>
            <a:r>
              <a:rPr lang="en-US" sz="1800" dirty="0">
                <a:solidFill>
                  <a:srgbClr val="00B0F0"/>
                </a:solidFill>
              </a:rPr>
              <a:t>External factors: </a:t>
            </a:r>
            <a:r>
              <a:rPr lang="en-US" sz="1800" dirty="0"/>
              <a:t>Changes in weather conditions or government policies affect supply. The government may, for instance, tax the business’s profit, leaving suppliers with less money, fewer resources, and thus less to supply. However, subsidies are considered as financial grants provided by the government to suppliers and result in higher capital and supply. </a:t>
            </a:r>
          </a:p>
        </p:txBody>
      </p:sp>
      <p:sp>
        <p:nvSpPr>
          <p:cNvPr id="4" name="TextBox 3"/>
          <p:cNvSpPr txBox="1"/>
          <p:nvPr/>
        </p:nvSpPr>
        <p:spPr>
          <a:xfrm>
            <a:off x="9794929" y="852407"/>
            <a:ext cx="1906291" cy="461665"/>
          </a:xfrm>
          <a:prstGeom prst="rect">
            <a:avLst/>
          </a:prstGeom>
          <a:noFill/>
        </p:spPr>
        <p:txBody>
          <a:bodyPr wrap="square" rtlCol="0">
            <a:spAutoFit/>
          </a:bodyPr>
          <a:lstStyle/>
          <a:p>
            <a:r>
              <a:rPr lang="en-US" sz="2400" dirty="0">
                <a:hlinkClick r:id="rId2"/>
              </a:rPr>
              <a:t>Link</a:t>
            </a:r>
            <a:endParaRPr lang="en-US" sz="2400" dirty="0"/>
          </a:p>
        </p:txBody>
      </p:sp>
      <p:pic>
        <p:nvPicPr>
          <p:cNvPr id="5" name="Picture 4"/>
          <p:cNvPicPr>
            <a:picLocks noChangeAspect="1"/>
          </p:cNvPicPr>
          <p:nvPr/>
        </p:nvPicPr>
        <p:blipFill>
          <a:blip r:embed="rId3"/>
          <a:stretch>
            <a:fillRect/>
          </a:stretch>
        </p:blipFill>
        <p:spPr>
          <a:xfrm>
            <a:off x="9450975" y="1645214"/>
            <a:ext cx="2372056" cy="1552792"/>
          </a:xfrm>
          <a:prstGeom prst="rect">
            <a:avLst/>
          </a:prstGeom>
        </p:spPr>
      </p:pic>
      <p:pic>
        <p:nvPicPr>
          <p:cNvPr id="6" name="Picture 5"/>
          <p:cNvPicPr>
            <a:picLocks noChangeAspect="1"/>
          </p:cNvPicPr>
          <p:nvPr/>
        </p:nvPicPr>
        <p:blipFill>
          <a:blip r:embed="rId4"/>
          <a:stretch>
            <a:fillRect/>
          </a:stretch>
        </p:blipFill>
        <p:spPr>
          <a:xfrm>
            <a:off x="9450975" y="3758339"/>
            <a:ext cx="2238687" cy="1619476"/>
          </a:xfrm>
          <a:prstGeom prst="rect">
            <a:avLst/>
          </a:prstGeom>
        </p:spPr>
      </p:pic>
    </p:spTree>
    <p:extLst>
      <p:ext uri="{BB962C8B-B14F-4D97-AF65-F5344CB8AC3E}">
        <p14:creationId xmlns:p14="http://schemas.microsoft.com/office/powerpoint/2010/main" val="21055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707" y="509452"/>
            <a:ext cx="11414529" cy="5726480"/>
          </a:xfrm>
          <a:prstGeom prst="rect">
            <a:avLst/>
          </a:prstGeom>
        </p:spPr>
      </p:pic>
      <p:sp>
        <p:nvSpPr>
          <p:cNvPr id="5" name="TextBox 4"/>
          <p:cNvSpPr txBox="1"/>
          <p:nvPr/>
        </p:nvSpPr>
        <p:spPr>
          <a:xfrm>
            <a:off x="4488873" y="356812"/>
            <a:ext cx="3956858" cy="1600438"/>
          </a:xfrm>
          <a:prstGeom prst="rect">
            <a:avLst/>
          </a:prstGeom>
          <a:solidFill>
            <a:schemeClr val="accent1">
              <a:lumMod val="20000"/>
              <a:lumOff val="80000"/>
            </a:schemeClr>
          </a:solidFill>
        </p:spPr>
        <p:txBody>
          <a:bodyPr wrap="square" rtlCol="0">
            <a:spAutoFit/>
          </a:bodyPr>
          <a:lstStyle/>
          <a:p>
            <a:r>
              <a:rPr lang="en-US" sz="1400" dirty="0"/>
              <a:t>Note: Think of supply shifting left and right. A shift to the right means an increase in quantity, therefore increase in supply. </a:t>
            </a:r>
          </a:p>
          <a:p>
            <a:endParaRPr lang="en-US" sz="1400" dirty="0"/>
          </a:p>
          <a:p>
            <a:r>
              <a:rPr lang="en-US" sz="1400" dirty="0"/>
              <a:t>A shift to the right DOES NOT mean a shift downwards, so don’t get confused and think this is a decrease in supply. </a:t>
            </a:r>
          </a:p>
        </p:txBody>
      </p:sp>
    </p:spTree>
    <p:extLst>
      <p:ext uri="{BB962C8B-B14F-4D97-AF65-F5344CB8AC3E}">
        <p14:creationId xmlns:p14="http://schemas.microsoft.com/office/powerpoint/2010/main" val="1836257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37" y="728195"/>
            <a:ext cx="10515600" cy="1325563"/>
          </a:xfrm>
        </p:spPr>
        <p:txBody>
          <a:bodyPr>
            <a:normAutofit/>
          </a:bodyPr>
          <a:lstStyle/>
          <a:p>
            <a:r>
              <a:rPr lang="en-US" sz="3600" dirty="0"/>
              <a:t>What effect does a change in price have on the supply of a good?</a:t>
            </a:r>
          </a:p>
        </p:txBody>
      </p:sp>
      <p:sp>
        <p:nvSpPr>
          <p:cNvPr id="3" name="Content Placeholder 2"/>
          <p:cNvSpPr>
            <a:spLocks noGrp="1"/>
          </p:cNvSpPr>
          <p:nvPr>
            <p:ph idx="1"/>
          </p:nvPr>
        </p:nvSpPr>
        <p:spPr>
          <a:xfrm>
            <a:off x="1676400" y="2883501"/>
            <a:ext cx="10515600" cy="800657"/>
          </a:xfrm>
        </p:spPr>
        <p:txBody>
          <a:bodyPr>
            <a:normAutofit lnSpcReduction="10000"/>
          </a:bodyPr>
          <a:lstStyle/>
          <a:p>
            <a:r>
              <a:rPr lang="en-US" dirty="0">
                <a:solidFill>
                  <a:srgbClr val="FF0000"/>
                </a:solidFill>
              </a:rPr>
              <a:t>Ceteris paribus = keeping all other things equal </a:t>
            </a:r>
            <a:r>
              <a:rPr lang="en-US" dirty="0" err="1">
                <a:solidFill>
                  <a:srgbClr val="FF0000"/>
                </a:solidFill>
              </a:rPr>
              <a:t>ie</a:t>
            </a:r>
            <a:r>
              <a:rPr lang="en-US" dirty="0">
                <a:solidFill>
                  <a:srgbClr val="FF0000"/>
                </a:solidFill>
              </a:rPr>
              <a:t>. ‘freezing’ everything else so that you can examine the effect of one variable</a:t>
            </a:r>
          </a:p>
        </p:txBody>
      </p:sp>
      <p:sp>
        <p:nvSpPr>
          <p:cNvPr id="6" name="TextBox 5"/>
          <p:cNvSpPr txBox="1"/>
          <p:nvPr/>
        </p:nvSpPr>
        <p:spPr>
          <a:xfrm>
            <a:off x="968189" y="1958267"/>
            <a:ext cx="906331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rPr>
              <a:t>Any change in price causes a change in the quantity supplied along the SAME supply curve, ceteris paribus. </a:t>
            </a:r>
          </a:p>
        </p:txBody>
      </p:sp>
      <p:sp>
        <p:nvSpPr>
          <p:cNvPr id="5" name="Title 1"/>
          <p:cNvSpPr txBox="1">
            <a:spLocks/>
          </p:cNvSpPr>
          <p:nvPr/>
        </p:nvSpPr>
        <p:spPr>
          <a:xfrm>
            <a:off x="635000" y="34796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Give three reasons that could cause an increase in supply.</a:t>
            </a:r>
            <a:endParaRPr lang="en-US" sz="4000" dirty="0"/>
          </a:p>
        </p:txBody>
      </p:sp>
      <p:sp>
        <p:nvSpPr>
          <p:cNvPr id="7" name="Content Placeholder 2"/>
          <p:cNvSpPr txBox="1">
            <a:spLocks/>
          </p:cNvSpPr>
          <p:nvPr/>
        </p:nvSpPr>
        <p:spPr>
          <a:xfrm>
            <a:off x="2136910" y="4338280"/>
            <a:ext cx="9755909" cy="3482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FF0000"/>
                </a:solidFill>
              </a:rPr>
              <a:t>technological advances, </a:t>
            </a:r>
          </a:p>
          <a:p>
            <a:r>
              <a:rPr lang="en-US" sz="3600" dirty="0">
                <a:solidFill>
                  <a:srgbClr val="FF0000"/>
                </a:solidFill>
              </a:rPr>
              <a:t>a decrease in the costs of resources such as fuel</a:t>
            </a:r>
          </a:p>
          <a:p>
            <a:r>
              <a:rPr lang="en-US" sz="3600" dirty="0">
                <a:solidFill>
                  <a:srgbClr val="FF0000"/>
                </a:solidFill>
              </a:rPr>
              <a:t>favorable external conditions such as weather. </a:t>
            </a:r>
          </a:p>
        </p:txBody>
      </p:sp>
    </p:spTree>
    <p:extLst>
      <p:ext uri="{BB962C8B-B14F-4D97-AF65-F5344CB8AC3E}">
        <p14:creationId xmlns:p14="http://schemas.microsoft.com/office/powerpoint/2010/main" val="38162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122049"/>
            <a:ext cx="10515600" cy="724087"/>
          </a:xfrm>
        </p:spPr>
        <p:txBody>
          <a:bodyPr/>
          <a:lstStyle/>
          <a:p>
            <a:r>
              <a:rPr lang="en-US" dirty="0"/>
              <a:t>Bonus: Ceteris Paribus</a:t>
            </a:r>
          </a:p>
        </p:txBody>
      </p:sp>
      <p:sp>
        <p:nvSpPr>
          <p:cNvPr id="3" name="Content Placeholder 2"/>
          <p:cNvSpPr>
            <a:spLocks noGrp="1"/>
          </p:cNvSpPr>
          <p:nvPr>
            <p:ph idx="1"/>
          </p:nvPr>
        </p:nvSpPr>
        <p:spPr>
          <a:xfrm>
            <a:off x="6672676" y="366738"/>
            <a:ext cx="4988858" cy="3287946"/>
          </a:xfrm>
        </p:spPr>
        <p:txBody>
          <a:bodyPr>
            <a:normAutofit/>
          </a:bodyPr>
          <a:lstStyle/>
          <a:p>
            <a:r>
              <a:rPr lang="en-US" dirty="0"/>
              <a:t>Example – ‘Ceteris paribus, an increase in price will cause an increase in quantity supplied.’</a:t>
            </a:r>
          </a:p>
          <a:p>
            <a:r>
              <a:rPr lang="en-US" sz="2200" dirty="0"/>
              <a:t>This means we should keep the size of the business, skill of workers, type of goods sold to be the same. If we do this, then the statement will be true.’ </a:t>
            </a:r>
          </a:p>
        </p:txBody>
      </p:sp>
      <p:sp>
        <p:nvSpPr>
          <p:cNvPr id="4" name="Content Placeholder 2"/>
          <p:cNvSpPr txBox="1">
            <a:spLocks/>
          </p:cNvSpPr>
          <p:nvPr/>
        </p:nvSpPr>
        <p:spPr>
          <a:xfrm>
            <a:off x="224117" y="959223"/>
            <a:ext cx="6057900" cy="47112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‘ceteris paribus’?</a:t>
            </a:r>
          </a:p>
          <a:p>
            <a:r>
              <a:rPr lang="en-US" dirty="0"/>
              <a:t>It is a Latin expression which is also the language for abbreviations such as </a:t>
            </a:r>
            <a:r>
              <a:rPr lang="en-US" dirty="0" err="1"/>
              <a:t>eg</a:t>
            </a:r>
            <a:r>
              <a:rPr lang="en-US" dirty="0"/>
              <a:t>. = exempli gratia or </a:t>
            </a:r>
            <a:r>
              <a:rPr lang="en-US" dirty="0" err="1"/>
              <a:t>ie</a:t>
            </a:r>
            <a:r>
              <a:rPr lang="en-US" dirty="0"/>
              <a:t>. = id </a:t>
            </a:r>
            <a:r>
              <a:rPr lang="en-US" dirty="0" err="1"/>
              <a:t>est</a:t>
            </a:r>
            <a:r>
              <a:rPr lang="en-US" dirty="0"/>
              <a:t>  </a:t>
            </a:r>
          </a:p>
          <a:p>
            <a:r>
              <a:rPr lang="en-US" dirty="0"/>
              <a:t>Ceteris paribus means ‘</a:t>
            </a:r>
            <a:r>
              <a:rPr lang="en-US" dirty="0">
                <a:solidFill>
                  <a:srgbClr val="00B0F0"/>
                </a:solidFill>
              </a:rPr>
              <a:t>holding all else equal</a:t>
            </a:r>
            <a:r>
              <a:rPr lang="en-US" dirty="0"/>
              <a:t>’</a:t>
            </a:r>
          </a:p>
          <a:p>
            <a:r>
              <a:rPr lang="en-US" dirty="0"/>
              <a:t>This is useful in situations where we want to </a:t>
            </a:r>
            <a:r>
              <a:rPr lang="en-US" dirty="0">
                <a:solidFill>
                  <a:srgbClr val="00B0F0"/>
                </a:solidFill>
              </a:rPr>
              <a:t>analyze the effect of just one variable/factor</a:t>
            </a:r>
            <a:r>
              <a:rPr lang="en-US" dirty="0"/>
              <a:t>.</a:t>
            </a:r>
          </a:p>
          <a:p>
            <a:pPr lvl="1"/>
            <a:r>
              <a:rPr lang="en-US" dirty="0"/>
              <a:t>If too many variables are changing then this is not a ‘good experiment’ and we will not be able to see the effect of the one variable.</a:t>
            </a:r>
          </a:p>
        </p:txBody>
      </p:sp>
      <p:pic>
        <p:nvPicPr>
          <p:cNvPr id="9" name="Picture 8"/>
          <p:cNvPicPr>
            <a:picLocks noChangeAspect="1"/>
          </p:cNvPicPr>
          <p:nvPr/>
        </p:nvPicPr>
        <p:blipFill>
          <a:blip r:embed="rId2"/>
          <a:stretch>
            <a:fillRect/>
          </a:stretch>
        </p:blipFill>
        <p:spPr>
          <a:xfrm>
            <a:off x="7047564" y="3070484"/>
            <a:ext cx="4266058" cy="2536179"/>
          </a:xfrm>
          <a:prstGeom prst="rect">
            <a:avLst/>
          </a:prstGeom>
        </p:spPr>
      </p:pic>
      <p:sp>
        <p:nvSpPr>
          <p:cNvPr id="10" name="TextBox 9"/>
          <p:cNvSpPr txBox="1"/>
          <p:nvPr/>
        </p:nvSpPr>
        <p:spPr>
          <a:xfrm>
            <a:off x="6866313" y="5670457"/>
            <a:ext cx="4929447" cy="923330"/>
          </a:xfrm>
          <a:prstGeom prst="rect">
            <a:avLst/>
          </a:prstGeom>
          <a:noFill/>
        </p:spPr>
        <p:txBody>
          <a:bodyPr wrap="square" rtlCol="0">
            <a:spAutoFit/>
          </a:bodyPr>
          <a:lstStyle/>
          <a:p>
            <a:r>
              <a:rPr lang="en-US" dirty="0"/>
              <a:t>Ceteris paribus is an important idea because it is needed to analyze a factor. It is therefore very important in scientific subjects. </a:t>
            </a:r>
          </a:p>
        </p:txBody>
      </p:sp>
    </p:spTree>
    <p:extLst>
      <p:ext uri="{BB962C8B-B14F-4D97-AF65-F5344CB8AC3E}">
        <p14:creationId xmlns:p14="http://schemas.microsoft.com/office/powerpoint/2010/main" val="3880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Explain how each of the following might affect the supply curve:</a:t>
            </a:r>
          </a:p>
          <a:p>
            <a:pPr marL="342900" indent="-342900">
              <a:buFont typeface="Arial" panose="020B0604020202020204" pitchFamily="34" charset="0"/>
              <a:buAutoNum type="alphaLcParenR"/>
            </a:pPr>
            <a:r>
              <a:rPr lang="en-US" dirty="0"/>
              <a:t>During a bad winter, Britain’s vegetable farmers complain that they cannot harvest their vegetables from the frozen soil. </a:t>
            </a:r>
          </a:p>
          <a:p>
            <a:pPr marL="0" indent="0">
              <a:buNone/>
            </a:pPr>
            <a:r>
              <a:rPr lang="en-US" dirty="0">
                <a:solidFill>
                  <a:srgbClr val="FF0000"/>
                </a:solidFill>
              </a:rPr>
              <a:t>Supply curve will shift left</a:t>
            </a:r>
          </a:p>
          <a:p>
            <a:pPr marL="342900" indent="-342900">
              <a:buFont typeface="Arial" panose="020B0604020202020204" pitchFamily="34" charset="0"/>
              <a:buAutoNum type="alphaLcParenR"/>
            </a:pPr>
            <a:endParaRPr lang="en-US" dirty="0"/>
          </a:p>
          <a:p>
            <a:pPr marL="342900" indent="-342900">
              <a:buFont typeface="Arial" panose="020B0604020202020204" pitchFamily="34" charset="0"/>
              <a:buAutoNum type="alphaLcParenR"/>
            </a:pPr>
            <a:r>
              <a:rPr lang="en-US" dirty="0"/>
              <a:t>Cote d’Ivoire, the world’s largest producer and exporter of cocoa, sees an increase in civil unrest which leads to some major highways being closed down.</a:t>
            </a:r>
          </a:p>
          <a:p>
            <a:r>
              <a:rPr lang="en-US" dirty="0">
                <a:solidFill>
                  <a:srgbClr val="FF0000"/>
                </a:solidFill>
              </a:rPr>
              <a:t>Supply curve will shift left</a:t>
            </a:r>
          </a:p>
          <a:p>
            <a:endParaRPr lang="en-US" dirty="0"/>
          </a:p>
          <a:p>
            <a:endParaRPr lang="en-US" dirty="0"/>
          </a:p>
        </p:txBody>
      </p:sp>
    </p:spTree>
    <p:extLst>
      <p:ext uri="{BB962C8B-B14F-4D97-AF65-F5344CB8AC3E}">
        <p14:creationId xmlns:p14="http://schemas.microsoft.com/office/powerpoint/2010/main" val="27103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 Many governments increase the subsidies they have given to green transport companies. </a:t>
            </a:r>
          </a:p>
          <a:p>
            <a:r>
              <a:rPr lang="en-US" dirty="0">
                <a:solidFill>
                  <a:srgbClr val="FF0000"/>
                </a:solidFill>
              </a:rPr>
              <a:t>The supply curve will shift to the right.</a:t>
            </a:r>
          </a:p>
          <a:p>
            <a:endParaRPr lang="en-US" dirty="0"/>
          </a:p>
          <a:p>
            <a:pPr marL="0" indent="0">
              <a:buNone/>
            </a:pPr>
            <a:r>
              <a:rPr lang="en-US" dirty="0"/>
              <a:t>d) The number of firms in an industry increases.</a:t>
            </a:r>
          </a:p>
          <a:p>
            <a:pPr marL="0" indent="0">
              <a:buNone/>
            </a:pPr>
            <a:r>
              <a:rPr lang="en-US" dirty="0">
                <a:solidFill>
                  <a:srgbClr val="FF0000"/>
                </a:solidFill>
              </a:rPr>
              <a:t>The supply curve will shift to the right.</a:t>
            </a:r>
          </a:p>
          <a:p>
            <a:pPr marL="0" indent="0">
              <a:buNone/>
            </a:pPr>
            <a:endParaRPr lang="en-US" dirty="0"/>
          </a:p>
        </p:txBody>
      </p:sp>
    </p:spTree>
    <p:extLst>
      <p:ext uri="{BB962C8B-B14F-4D97-AF65-F5344CB8AC3E}">
        <p14:creationId xmlns:p14="http://schemas.microsoft.com/office/powerpoint/2010/main" val="3814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49225"/>
            <a:ext cx="10515600" cy="638175"/>
          </a:xfrm>
        </p:spPr>
        <p:txBody>
          <a:bodyPr>
            <a:normAutofit fontScale="90000"/>
          </a:bodyPr>
          <a:lstStyle/>
          <a:p>
            <a:r>
              <a:rPr lang="en-US" dirty="0"/>
              <a:t>Complements and Substitutes in Production</a:t>
            </a:r>
          </a:p>
        </p:txBody>
      </p:sp>
      <p:sp>
        <p:nvSpPr>
          <p:cNvPr id="4" name="Content Placeholder 3"/>
          <p:cNvSpPr>
            <a:spLocks noGrp="1"/>
          </p:cNvSpPr>
          <p:nvPr>
            <p:ph sz="half" idx="1"/>
          </p:nvPr>
        </p:nvSpPr>
        <p:spPr>
          <a:xfrm>
            <a:off x="520700" y="1012825"/>
            <a:ext cx="5181600" cy="3927475"/>
          </a:xfrm>
          <a:solidFill>
            <a:schemeClr val="tx2">
              <a:lumMod val="20000"/>
              <a:lumOff val="80000"/>
            </a:schemeClr>
          </a:solidFill>
        </p:spPr>
        <p:txBody>
          <a:bodyPr>
            <a:normAutofit fontScale="85000" lnSpcReduction="20000"/>
          </a:bodyPr>
          <a:lstStyle/>
          <a:p>
            <a:pPr marL="0" indent="0">
              <a:buNone/>
            </a:pPr>
            <a:r>
              <a:rPr lang="en-US" b="1" dirty="0"/>
              <a:t>Complements in production</a:t>
            </a:r>
          </a:p>
          <a:p>
            <a:r>
              <a:rPr lang="en-US" dirty="0"/>
              <a:t>Complements in production are the result of </a:t>
            </a:r>
            <a:r>
              <a:rPr lang="en-US" dirty="0">
                <a:solidFill>
                  <a:srgbClr val="7030A0"/>
                </a:solidFill>
              </a:rPr>
              <a:t>joint production</a:t>
            </a:r>
            <a:r>
              <a:rPr lang="en-US" dirty="0"/>
              <a:t>.</a:t>
            </a:r>
          </a:p>
          <a:p>
            <a:r>
              <a:rPr lang="en-US" dirty="0"/>
              <a:t>This is where </a:t>
            </a:r>
            <a:r>
              <a:rPr lang="en-US" dirty="0">
                <a:solidFill>
                  <a:srgbClr val="7030A0"/>
                </a:solidFill>
              </a:rPr>
              <a:t>one good is a byproduct </a:t>
            </a:r>
            <a:r>
              <a:rPr lang="en-US" dirty="0"/>
              <a:t>of another good. </a:t>
            </a:r>
          </a:p>
          <a:p>
            <a:r>
              <a:rPr lang="en-US" dirty="0" err="1"/>
              <a:t>Eg</a:t>
            </a:r>
            <a:r>
              <a:rPr lang="en-US" dirty="0"/>
              <a:t>. Beef and leather.</a:t>
            </a:r>
          </a:p>
          <a:p>
            <a:pPr lvl="1"/>
            <a:r>
              <a:rPr lang="en-US" dirty="0"/>
              <a:t>To make beef/meat you have to kill the cow, which also has skin.</a:t>
            </a:r>
          </a:p>
          <a:p>
            <a:pPr lvl="1"/>
            <a:r>
              <a:rPr lang="en-US" dirty="0"/>
              <a:t>The skin from the same cow is used to make leather, and is produced at the same time as the meat</a:t>
            </a:r>
          </a:p>
          <a:p>
            <a:pPr lvl="1"/>
            <a:r>
              <a:rPr lang="en-US" dirty="0"/>
              <a:t>If we change the meat production, we will naturally change the leather production</a:t>
            </a:r>
          </a:p>
        </p:txBody>
      </p:sp>
      <p:sp>
        <p:nvSpPr>
          <p:cNvPr id="5" name="Content Placeholder 4"/>
          <p:cNvSpPr>
            <a:spLocks noGrp="1"/>
          </p:cNvSpPr>
          <p:nvPr>
            <p:ph sz="half" idx="2"/>
          </p:nvPr>
        </p:nvSpPr>
        <p:spPr>
          <a:xfrm>
            <a:off x="6197600" y="1012825"/>
            <a:ext cx="5181600" cy="4351338"/>
          </a:xfrm>
          <a:solidFill>
            <a:schemeClr val="accent1">
              <a:lumMod val="40000"/>
              <a:lumOff val="60000"/>
            </a:schemeClr>
          </a:solidFill>
        </p:spPr>
        <p:txBody>
          <a:bodyPr>
            <a:normAutofit fontScale="85000" lnSpcReduction="20000"/>
          </a:bodyPr>
          <a:lstStyle/>
          <a:p>
            <a:pPr marL="0" indent="0">
              <a:buNone/>
            </a:pPr>
            <a:r>
              <a:rPr lang="en-US" b="1" dirty="0"/>
              <a:t>Substitutes in production</a:t>
            </a:r>
          </a:p>
          <a:p>
            <a:r>
              <a:rPr lang="en-US" dirty="0"/>
              <a:t>Substitutes in production are the result of </a:t>
            </a:r>
            <a:r>
              <a:rPr lang="en-US" dirty="0">
                <a:solidFill>
                  <a:srgbClr val="7030A0"/>
                </a:solidFill>
              </a:rPr>
              <a:t>competitive production</a:t>
            </a:r>
            <a:r>
              <a:rPr lang="en-US" dirty="0"/>
              <a:t>.</a:t>
            </a:r>
          </a:p>
          <a:p>
            <a:r>
              <a:rPr lang="en-US" dirty="0"/>
              <a:t>This is where producers have to </a:t>
            </a:r>
            <a:r>
              <a:rPr lang="en-US" dirty="0">
                <a:solidFill>
                  <a:srgbClr val="7030A0"/>
                </a:solidFill>
              </a:rPr>
              <a:t>choose to make one product or another</a:t>
            </a:r>
            <a:r>
              <a:rPr lang="en-US" dirty="0"/>
              <a:t>.</a:t>
            </a:r>
          </a:p>
          <a:p>
            <a:r>
              <a:rPr lang="en-US" dirty="0" err="1"/>
              <a:t>Eg</a:t>
            </a:r>
            <a:r>
              <a:rPr lang="en-US" dirty="0"/>
              <a:t>. Oil used for jet fuel or plastic toys</a:t>
            </a:r>
          </a:p>
          <a:p>
            <a:pPr lvl="1"/>
            <a:r>
              <a:rPr lang="en-US" dirty="0"/>
              <a:t>Oil can be used to make plastic products or for jet fuel</a:t>
            </a:r>
          </a:p>
          <a:p>
            <a:pPr lvl="1"/>
            <a:r>
              <a:rPr lang="en-US" dirty="0"/>
              <a:t>The choice is made to make one or the other</a:t>
            </a:r>
          </a:p>
          <a:p>
            <a:pPr lvl="1"/>
            <a:r>
              <a:rPr lang="en-US" dirty="0"/>
              <a:t>If we produce more of one good we will produce less of the other.</a:t>
            </a:r>
          </a:p>
        </p:txBody>
      </p:sp>
      <p:pic>
        <p:nvPicPr>
          <p:cNvPr id="6" name="Picture 5"/>
          <p:cNvPicPr>
            <a:picLocks noChangeAspect="1"/>
          </p:cNvPicPr>
          <p:nvPr/>
        </p:nvPicPr>
        <p:blipFill>
          <a:blip r:embed="rId2"/>
          <a:stretch>
            <a:fillRect/>
          </a:stretch>
        </p:blipFill>
        <p:spPr>
          <a:xfrm>
            <a:off x="272893" y="5302573"/>
            <a:ext cx="1886107" cy="1366628"/>
          </a:xfrm>
          <a:prstGeom prst="rect">
            <a:avLst/>
          </a:prstGeom>
        </p:spPr>
      </p:pic>
      <p:pic>
        <p:nvPicPr>
          <p:cNvPr id="7" name="Picture 6"/>
          <p:cNvPicPr>
            <a:picLocks noChangeAspect="1"/>
          </p:cNvPicPr>
          <p:nvPr/>
        </p:nvPicPr>
        <p:blipFill>
          <a:blip r:embed="rId3"/>
          <a:stretch>
            <a:fillRect/>
          </a:stretch>
        </p:blipFill>
        <p:spPr>
          <a:xfrm>
            <a:off x="3224053" y="4770903"/>
            <a:ext cx="1446522" cy="994085"/>
          </a:xfrm>
          <a:prstGeom prst="rect">
            <a:avLst/>
          </a:prstGeom>
        </p:spPr>
      </p:pic>
      <p:pic>
        <p:nvPicPr>
          <p:cNvPr id="8" name="Picture 7"/>
          <p:cNvPicPr>
            <a:picLocks noChangeAspect="1"/>
          </p:cNvPicPr>
          <p:nvPr/>
        </p:nvPicPr>
        <p:blipFill>
          <a:blip r:embed="rId4"/>
          <a:stretch>
            <a:fillRect/>
          </a:stretch>
        </p:blipFill>
        <p:spPr>
          <a:xfrm>
            <a:off x="3551087" y="5815788"/>
            <a:ext cx="792455" cy="853413"/>
          </a:xfrm>
          <a:prstGeom prst="rect">
            <a:avLst/>
          </a:prstGeom>
        </p:spPr>
      </p:pic>
      <p:sp>
        <p:nvSpPr>
          <p:cNvPr id="10" name="Right Arrow 9"/>
          <p:cNvSpPr/>
          <p:nvPr/>
        </p:nvSpPr>
        <p:spPr>
          <a:xfrm>
            <a:off x="2159000" y="5469050"/>
            <a:ext cx="1177607" cy="623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359511" y="4832245"/>
            <a:ext cx="1228896" cy="1514686"/>
          </a:xfrm>
          <a:prstGeom prst="rect">
            <a:avLst/>
          </a:prstGeom>
        </p:spPr>
      </p:pic>
      <p:sp>
        <p:nvSpPr>
          <p:cNvPr id="12" name="Right Arrow 11"/>
          <p:cNvSpPr/>
          <p:nvPr/>
        </p:nvSpPr>
        <p:spPr>
          <a:xfrm rot="19274688">
            <a:off x="7650469" y="5122236"/>
            <a:ext cx="1177607" cy="325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818652">
            <a:off x="7715973" y="5603346"/>
            <a:ext cx="1177607" cy="325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8915405" y="4528879"/>
            <a:ext cx="1704673" cy="1124601"/>
          </a:xfrm>
          <a:prstGeom prst="rect">
            <a:avLst/>
          </a:prstGeom>
        </p:spPr>
      </p:pic>
      <p:pic>
        <p:nvPicPr>
          <p:cNvPr id="15" name="Picture 14"/>
          <p:cNvPicPr>
            <a:picLocks noChangeAspect="1"/>
          </p:cNvPicPr>
          <p:nvPr/>
        </p:nvPicPr>
        <p:blipFill>
          <a:blip r:embed="rId7"/>
          <a:stretch>
            <a:fillRect/>
          </a:stretch>
        </p:blipFill>
        <p:spPr>
          <a:xfrm>
            <a:off x="9085305" y="5564674"/>
            <a:ext cx="1110862" cy="1056005"/>
          </a:xfrm>
          <a:prstGeom prst="rect">
            <a:avLst/>
          </a:prstGeom>
        </p:spPr>
      </p:pic>
      <p:sp>
        <p:nvSpPr>
          <p:cNvPr id="16" name="Right Arrow 15"/>
          <p:cNvSpPr/>
          <p:nvPr/>
        </p:nvSpPr>
        <p:spPr>
          <a:xfrm rot="16014314">
            <a:off x="4570707" y="4956497"/>
            <a:ext cx="673100" cy="37697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587255" y="5963852"/>
            <a:ext cx="673100" cy="37697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014314">
            <a:off x="10572447" y="4902694"/>
            <a:ext cx="673100" cy="37697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029509">
            <a:off x="10299346" y="5904190"/>
            <a:ext cx="673100" cy="3769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8"/>
          <a:stretch>
            <a:fillRect/>
          </a:stretch>
        </p:blipFill>
        <p:spPr>
          <a:xfrm>
            <a:off x="5128344" y="5653480"/>
            <a:ext cx="1234102" cy="1033977"/>
          </a:xfrm>
          <a:prstGeom prst="rect">
            <a:avLst/>
          </a:prstGeom>
        </p:spPr>
      </p:pic>
      <p:pic>
        <p:nvPicPr>
          <p:cNvPr id="21" name="Picture 20"/>
          <p:cNvPicPr>
            <a:picLocks noChangeAspect="1"/>
          </p:cNvPicPr>
          <p:nvPr/>
        </p:nvPicPr>
        <p:blipFill>
          <a:blip r:embed="rId9"/>
          <a:stretch>
            <a:fillRect/>
          </a:stretch>
        </p:blipFill>
        <p:spPr>
          <a:xfrm>
            <a:off x="10923014" y="5653480"/>
            <a:ext cx="1193962" cy="1045097"/>
          </a:xfrm>
          <a:prstGeom prst="rect">
            <a:avLst/>
          </a:prstGeom>
        </p:spPr>
      </p:pic>
    </p:spTree>
    <p:extLst>
      <p:ext uri="{BB962C8B-B14F-4D97-AF65-F5344CB8AC3E}">
        <p14:creationId xmlns:p14="http://schemas.microsoft.com/office/powerpoint/2010/main" val="13054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6" grpId="0" animBg="1"/>
      <p:bldP spid="17" grpId="0" animBg="1"/>
      <p:bldP spid="18"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Supply</a:t>
            </a:r>
          </a:p>
        </p:txBody>
      </p:sp>
      <p:graphicFrame>
        <p:nvGraphicFramePr>
          <p:cNvPr id="4" name="Content Placeholder 3"/>
          <p:cNvGraphicFramePr>
            <a:graphicFrameLocks noGrp="1"/>
          </p:cNvGraphicFramePr>
          <p:nvPr>
            <p:ph idx="1"/>
          </p:nvPr>
        </p:nvGraphicFramePr>
        <p:xfrm>
          <a:off x="838200" y="1520825"/>
          <a:ext cx="10515600" cy="5156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048923732"/>
                    </a:ext>
                  </a:extLst>
                </a:gridCol>
                <a:gridCol w="3505200">
                  <a:extLst>
                    <a:ext uri="{9D8B030D-6E8A-4147-A177-3AD203B41FA5}">
                      <a16:colId xmlns:a16="http://schemas.microsoft.com/office/drawing/2014/main" val="884802542"/>
                    </a:ext>
                  </a:extLst>
                </a:gridCol>
                <a:gridCol w="3505200">
                  <a:extLst>
                    <a:ext uri="{9D8B030D-6E8A-4147-A177-3AD203B41FA5}">
                      <a16:colId xmlns:a16="http://schemas.microsoft.com/office/drawing/2014/main" val="3758469121"/>
                    </a:ext>
                  </a:extLst>
                </a:gridCol>
              </a:tblGrid>
              <a:tr h="370840">
                <a:tc>
                  <a:txBody>
                    <a:bodyPr/>
                    <a:lstStyle/>
                    <a:p>
                      <a:r>
                        <a:rPr lang="en-US" dirty="0"/>
                        <a:t>Determinants</a:t>
                      </a:r>
                      <a:r>
                        <a:rPr lang="en-US" baseline="0" dirty="0"/>
                        <a:t> of Supply</a:t>
                      </a:r>
                      <a:endParaRPr lang="en-US" dirty="0"/>
                    </a:p>
                  </a:txBody>
                  <a:tcPr/>
                </a:tc>
                <a:tc>
                  <a:txBody>
                    <a:bodyPr/>
                    <a:lstStyle/>
                    <a:p>
                      <a:r>
                        <a:rPr lang="en-US" dirty="0"/>
                        <a:t>Increase</a:t>
                      </a:r>
                    </a:p>
                  </a:txBody>
                  <a:tcPr/>
                </a:tc>
                <a:tc>
                  <a:txBody>
                    <a:bodyPr/>
                    <a:lstStyle/>
                    <a:p>
                      <a:r>
                        <a:rPr lang="en-US" dirty="0"/>
                        <a:t>Decrease</a:t>
                      </a:r>
                    </a:p>
                  </a:txBody>
                  <a:tcPr/>
                </a:tc>
                <a:extLst>
                  <a:ext uri="{0D108BD9-81ED-4DB2-BD59-A6C34878D82A}">
                    <a16:rowId xmlns:a16="http://schemas.microsoft.com/office/drawing/2014/main" val="3172545226"/>
                  </a:ext>
                </a:extLst>
              </a:tr>
              <a:tr h="370840">
                <a:tc>
                  <a:txBody>
                    <a:bodyPr/>
                    <a:lstStyle/>
                    <a:p>
                      <a:r>
                        <a:rPr lang="en-US" dirty="0"/>
                        <a:t>Input</a:t>
                      </a:r>
                      <a:r>
                        <a:rPr lang="en-US" baseline="0" dirty="0"/>
                        <a:t> Costs </a:t>
                      </a:r>
                      <a:r>
                        <a:rPr lang="en-US" baseline="0" dirty="0" err="1"/>
                        <a:t>eg</a:t>
                      </a:r>
                      <a:r>
                        <a:rPr lang="en-US" baseline="0" dirty="0"/>
                        <a:t>. r</a:t>
                      </a:r>
                      <a:r>
                        <a:rPr lang="en-US" dirty="0"/>
                        <a:t>aw material</a:t>
                      </a:r>
                      <a:r>
                        <a:rPr lang="en-US" baseline="0" dirty="0"/>
                        <a:t> cost and wages</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3816894"/>
                  </a:ext>
                </a:extLst>
              </a:tr>
              <a:tr h="370840">
                <a:tc>
                  <a:txBody>
                    <a:bodyPr/>
                    <a:lstStyle/>
                    <a:p>
                      <a:r>
                        <a:rPr lang="en-US" dirty="0"/>
                        <a:t>Efficiency in production</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795429"/>
                  </a:ext>
                </a:extLst>
              </a:tr>
              <a:tr h="370840">
                <a:tc>
                  <a:txBody>
                    <a:bodyPr/>
                    <a:lstStyle/>
                    <a:p>
                      <a:r>
                        <a:rPr lang="en-US" dirty="0"/>
                        <a:t>Productivity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5414501"/>
                  </a:ext>
                </a:extLst>
              </a:tr>
              <a:tr h="370840">
                <a:tc>
                  <a:txBody>
                    <a:bodyPr/>
                    <a:lstStyle/>
                    <a:p>
                      <a:r>
                        <a:rPr lang="en-US" dirty="0"/>
                        <a:t>Corporate Taxes</a:t>
                      </a: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775372"/>
                  </a:ext>
                </a:extLst>
              </a:tr>
              <a:tr h="370840">
                <a:tc>
                  <a:txBody>
                    <a:bodyPr/>
                    <a:lstStyle/>
                    <a:p>
                      <a:r>
                        <a:rPr lang="en-US" dirty="0"/>
                        <a:t>Subsidies</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64244"/>
                  </a:ext>
                </a:extLst>
              </a:tr>
              <a:tr h="370840">
                <a:tc>
                  <a:txBody>
                    <a:bodyPr/>
                    <a:lstStyle/>
                    <a:p>
                      <a:r>
                        <a:rPr lang="en-US" dirty="0"/>
                        <a:t>Technology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6920885"/>
                  </a:ext>
                </a:extLst>
              </a:tr>
              <a:tr h="370840">
                <a:tc>
                  <a:txBody>
                    <a:bodyPr/>
                    <a:lstStyle/>
                    <a:p>
                      <a:r>
                        <a:rPr lang="en-US" dirty="0"/>
                        <a:t>Expectations of Future Sales (</a:t>
                      </a:r>
                      <a:r>
                        <a:rPr lang="en-US" dirty="0" err="1"/>
                        <a:t>eg</a:t>
                      </a:r>
                      <a:r>
                        <a:rPr lang="en-US" dirty="0"/>
                        <a:t>. Halloween</a:t>
                      </a:r>
                      <a:r>
                        <a:rPr lang="en-US" baseline="0" dirty="0"/>
                        <a:t> costumes)</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5180104"/>
                  </a:ext>
                </a:extLst>
              </a:tr>
              <a:tr h="370840">
                <a:tc>
                  <a:txBody>
                    <a:bodyPr/>
                    <a:lstStyle/>
                    <a:p>
                      <a:r>
                        <a:rPr lang="en-US" dirty="0"/>
                        <a:t>Quantity produced</a:t>
                      </a:r>
                      <a:r>
                        <a:rPr lang="en-US" baseline="0" dirty="0"/>
                        <a:t> of a s</a:t>
                      </a:r>
                      <a:r>
                        <a:rPr lang="en-US" dirty="0"/>
                        <a:t>ubstitute</a:t>
                      </a:r>
                      <a:r>
                        <a:rPr lang="en-US" baseline="0" dirty="0"/>
                        <a:t> of production</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9250831"/>
                  </a:ext>
                </a:extLst>
              </a:tr>
              <a:tr h="370840">
                <a:tc>
                  <a:txBody>
                    <a:bodyPr/>
                    <a:lstStyle/>
                    <a:p>
                      <a:r>
                        <a:rPr lang="en-US" dirty="0"/>
                        <a:t>Quantity produced of a complement</a:t>
                      </a:r>
                      <a:r>
                        <a:rPr lang="en-US" baseline="0" dirty="0"/>
                        <a:t> of production</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721161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68753323"/>
                  </a:ext>
                </a:extLst>
              </a:tr>
            </a:tbl>
          </a:graphicData>
        </a:graphic>
      </p:graphicFrame>
      <p:pic>
        <p:nvPicPr>
          <p:cNvPr id="3" name="Picture 2"/>
          <p:cNvPicPr>
            <a:picLocks noChangeAspect="1"/>
          </p:cNvPicPr>
          <p:nvPr/>
        </p:nvPicPr>
        <p:blipFill>
          <a:blip r:embed="rId2"/>
          <a:stretch>
            <a:fillRect/>
          </a:stretch>
        </p:blipFill>
        <p:spPr>
          <a:xfrm>
            <a:off x="4367289" y="1947212"/>
            <a:ext cx="2629859" cy="419158"/>
          </a:xfrm>
          <a:prstGeom prst="rect">
            <a:avLst/>
          </a:prstGeom>
        </p:spPr>
      </p:pic>
      <p:pic>
        <p:nvPicPr>
          <p:cNvPr id="5" name="Picture 4"/>
          <p:cNvPicPr>
            <a:picLocks noChangeAspect="1"/>
          </p:cNvPicPr>
          <p:nvPr/>
        </p:nvPicPr>
        <p:blipFill>
          <a:blip r:embed="rId2"/>
          <a:stretch>
            <a:fillRect/>
          </a:stretch>
        </p:blipFill>
        <p:spPr>
          <a:xfrm>
            <a:off x="7860544" y="1901686"/>
            <a:ext cx="2629859" cy="419158"/>
          </a:xfrm>
          <a:prstGeom prst="rect">
            <a:avLst/>
          </a:prstGeom>
        </p:spPr>
      </p:pic>
      <p:pic>
        <p:nvPicPr>
          <p:cNvPr id="6" name="Picture 5"/>
          <p:cNvPicPr>
            <a:picLocks noChangeAspect="1"/>
          </p:cNvPicPr>
          <p:nvPr/>
        </p:nvPicPr>
        <p:blipFill>
          <a:blip r:embed="rId2"/>
          <a:stretch>
            <a:fillRect/>
          </a:stretch>
        </p:blipFill>
        <p:spPr>
          <a:xfrm>
            <a:off x="4367288" y="2447965"/>
            <a:ext cx="2629859" cy="419158"/>
          </a:xfrm>
          <a:prstGeom prst="rect">
            <a:avLst/>
          </a:prstGeom>
        </p:spPr>
      </p:pic>
      <p:pic>
        <p:nvPicPr>
          <p:cNvPr id="7" name="Picture 6"/>
          <p:cNvPicPr>
            <a:picLocks noChangeAspect="1"/>
          </p:cNvPicPr>
          <p:nvPr/>
        </p:nvPicPr>
        <p:blipFill>
          <a:blip r:embed="rId2"/>
          <a:stretch>
            <a:fillRect/>
          </a:stretch>
        </p:blipFill>
        <p:spPr>
          <a:xfrm>
            <a:off x="7860543" y="2531842"/>
            <a:ext cx="2629859" cy="419158"/>
          </a:xfrm>
          <a:prstGeom prst="rect">
            <a:avLst/>
          </a:prstGeom>
        </p:spPr>
      </p:pic>
      <p:pic>
        <p:nvPicPr>
          <p:cNvPr id="8" name="Picture 7"/>
          <p:cNvPicPr>
            <a:picLocks noChangeAspect="1"/>
          </p:cNvPicPr>
          <p:nvPr/>
        </p:nvPicPr>
        <p:blipFill>
          <a:blip r:embed="rId2"/>
          <a:stretch>
            <a:fillRect/>
          </a:stretch>
        </p:blipFill>
        <p:spPr>
          <a:xfrm>
            <a:off x="4367286" y="2889393"/>
            <a:ext cx="2629859" cy="419158"/>
          </a:xfrm>
          <a:prstGeom prst="rect">
            <a:avLst/>
          </a:prstGeom>
        </p:spPr>
      </p:pic>
      <p:pic>
        <p:nvPicPr>
          <p:cNvPr id="9" name="Picture 8"/>
          <p:cNvPicPr>
            <a:picLocks noChangeAspect="1"/>
          </p:cNvPicPr>
          <p:nvPr/>
        </p:nvPicPr>
        <p:blipFill>
          <a:blip r:embed="rId2"/>
          <a:stretch>
            <a:fillRect/>
          </a:stretch>
        </p:blipFill>
        <p:spPr>
          <a:xfrm>
            <a:off x="7845373" y="2846388"/>
            <a:ext cx="2629859" cy="419158"/>
          </a:xfrm>
          <a:prstGeom prst="rect">
            <a:avLst/>
          </a:prstGeom>
        </p:spPr>
      </p:pic>
      <p:pic>
        <p:nvPicPr>
          <p:cNvPr id="10" name="Picture 9"/>
          <p:cNvPicPr>
            <a:picLocks noChangeAspect="1"/>
          </p:cNvPicPr>
          <p:nvPr/>
        </p:nvPicPr>
        <p:blipFill>
          <a:blip r:embed="rId2"/>
          <a:stretch>
            <a:fillRect/>
          </a:stretch>
        </p:blipFill>
        <p:spPr>
          <a:xfrm>
            <a:off x="4207651" y="3265546"/>
            <a:ext cx="2629859" cy="419158"/>
          </a:xfrm>
          <a:prstGeom prst="rect">
            <a:avLst/>
          </a:prstGeom>
        </p:spPr>
      </p:pic>
      <p:pic>
        <p:nvPicPr>
          <p:cNvPr id="11" name="Picture 10"/>
          <p:cNvPicPr>
            <a:picLocks noChangeAspect="1"/>
          </p:cNvPicPr>
          <p:nvPr/>
        </p:nvPicPr>
        <p:blipFill>
          <a:blip r:embed="rId2"/>
          <a:stretch>
            <a:fillRect/>
          </a:stretch>
        </p:blipFill>
        <p:spPr>
          <a:xfrm>
            <a:off x="7860542" y="3186848"/>
            <a:ext cx="2629859" cy="419158"/>
          </a:xfrm>
          <a:prstGeom prst="rect">
            <a:avLst/>
          </a:prstGeom>
        </p:spPr>
      </p:pic>
      <p:pic>
        <p:nvPicPr>
          <p:cNvPr id="12" name="Picture 11"/>
          <p:cNvPicPr>
            <a:picLocks noChangeAspect="1"/>
          </p:cNvPicPr>
          <p:nvPr/>
        </p:nvPicPr>
        <p:blipFill>
          <a:blip r:embed="rId2"/>
          <a:stretch>
            <a:fillRect/>
          </a:stretch>
        </p:blipFill>
        <p:spPr>
          <a:xfrm>
            <a:off x="4287468" y="3603665"/>
            <a:ext cx="2709675" cy="419158"/>
          </a:xfrm>
          <a:prstGeom prst="rect">
            <a:avLst/>
          </a:prstGeom>
        </p:spPr>
      </p:pic>
      <p:pic>
        <p:nvPicPr>
          <p:cNvPr id="13" name="Picture 12"/>
          <p:cNvPicPr>
            <a:picLocks noChangeAspect="1"/>
          </p:cNvPicPr>
          <p:nvPr/>
        </p:nvPicPr>
        <p:blipFill>
          <a:blip r:embed="rId2"/>
          <a:stretch>
            <a:fillRect/>
          </a:stretch>
        </p:blipFill>
        <p:spPr>
          <a:xfrm>
            <a:off x="7920528" y="3632275"/>
            <a:ext cx="2629859" cy="419158"/>
          </a:xfrm>
          <a:prstGeom prst="rect">
            <a:avLst/>
          </a:prstGeom>
        </p:spPr>
      </p:pic>
      <p:pic>
        <p:nvPicPr>
          <p:cNvPr id="14" name="Picture 13"/>
          <p:cNvPicPr>
            <a:picLocks noChangeAspect="1"/>
          </p:cNvPicPr>
          <p:nvPr/>
        </p:nvPicPr>
        <p:blipFill>
          <a:blip r:embed="rId2"/>
          <a:stretch>
            <a:fillRect/>
          </a:stretch>
        </p:blipFill>
        <p:spPr>
          <a:xfrm>
            <a:off x="4287467" y="4006915"/>
            <a:ext cx="2709676" cy="419158"/>
          </a:xfrm>
          <a:prstGeom prst="rect">
            <a:avLst/>
          </a:prstGeom>
        </p:spPr>
      </p:pic>
      <p:pic>
        <p:nvPicPr>
          <p:cNvPr id="15" name="Picture 14"/>
          <p:cNvPicPr>
            <a:picLocks noChangeAspect="1"/>
          </p:cNvPicPr>
          <p:nvPr/>
        </p:nvPicPr>
        <p:blipFill>
          <a:blip r:embed="rId2"/>
          <a:stretch>
            <a:fillRect/>
          </a:stretch>
        </p:blipFill>
        <p:spPr>
          <a:xfrm>
            <a:off x="7736734" y="3947873"/>
            <a:ext cx="2629859" cy="419158"/>
          </a:xfrm>
          <a:prstGeom prst="rect">
            <a:avLst/>
          </a:prstGeom>
        </p:spPr>
      </p:pic>
      <p:pic>
        <p:nvPicPr>
          <p:cNvPr id="16" name="Picture 15"/>
          <p:cNvPicPr>
            <a:picLocks noChangeAspect="1"/>
          </p:cNvPicPr>
          <p:nvPr/>
        </p:nvPicPr>
        <p:blipFill>
          <a:blip r:embed="rId2"/>
          <a:stretch>
            <a:fillRect/>
          </a:stretch>
        </p:blipFill>
        <p:spPr>
          <a:xfrm>
            <a:off x="4287467" y="4441981"/>
            <a:ext cx="2709676" cy="419158"/>
          </a:xfrm>
          <a:prstGeom prst="rect">
            <a:avLst/>
          </a:prstGeom>
        </p:spPr>
      </p:pic>
      <p:pic>
        <p:nvPicPr>
          <p:cNvPr id="17" name="Picture 16"/>
          <p:cNvPicPr>
            <a:picLocks noChangeAspect="1"/>
          </p:cNvPicPr>
          <p:nvPr/>
        </p:nvPicPr>
        <p:blipFill>
          <a:blip r:embed="rId2"/>
          <a:stretch>
            <a:fillRect/>
          </a:stretch>
        </p:blipFill>
        <p:spPr>
          <a:xfrm>
            <a:off x="7920528" y="4445394"/>
            <a:ext cx="2629859" cy="419158"/>
          </a:xfrm>
          <a:prstGeom prst="rect">
            <a:avLst/>
          </a:prstGeom>
        </p:spPr>
      </p:pic>
      <p:pic>
        <p:nvPicPr>
          <p:cNvPr id="18" name="Picture 17"/>
          <p:cNvPicPr>
            <a:picLocks noChangeAspect="1"/>
          </p:cNvPicPr>
          <p:nvPr/>
        </p:nvPicPr>
        <p:blipFill>
          <a:blip r:embed="rId2"/>
          <a:stretch>
            <a:fillRect/>
          </a:stretch>
        </p:blipFill>
        <p:spPr>
          <a:xfrm>
            <a:off x="4367285" y="5049983"/>
            <a:ext cx="2629859" cy="419158"/>
          </a:xfrm>
          <a:prstGeom prst="rect">
            <a:avLst/>
          </a:prstGeom>
        </p:spPr>
      </p:pic>
      <p:pic>
        <p:nvPicPr>
          <p:cNvPr id="19" name="Picture 18"/>
          <p:cNvPicPr>
            <a:picLocks noChangeAspect="1"/>
          </p:cNvPicPr>
          <p:nvPr/>
        </p:nvPicPr>
        <p:blipFill>
          <a:blip r:embed="rId2"/>
          <a:stretch>
            <a:fillRect/>
          </a:stretch>
        </p:blipFill>
        <p:spPr>
          <a:xfrm>
            <a:off x="7736734" y="4996851"/>
            <a:ext cx="2738498" cy="419158"/>
          </a:xfrm>
          <a:prstGeom prst="rect">
            <a:avLst/>
          </a:prstGeom>
        </p:spPr>
      </p:pic>
      <p:pic>
        <p:nvPicPr>
          <p:cNvPr id="20" name="Picture 19"/>
          <p:cNvPicPr>
            <a:picLocks noChangeAspect="1"/>
          </p:cNvPicPr>
          <p:nvPr/>
        </p:nvPicPr>
        <p:blipFill>
          <a:blip r:embed="rId2"/>
          <a:stretch>
            <a:fillRect/>
          </a:stretch>
        </p:blipFill>
        <p:spPr>
          <a:xfrm>
            <a:off x="4287466" y="5678720"/>
            <a:ext cx="2709677" cy="419158"/>
          </a:xfrm>
          <a:prstGeom prst="rect">
            <a:avLst/>
          </a:prstGeom>
        </p:spPr>
      </p:pic>
      <p:pic>
        <p:nvPicPr>
          <p:cNvPr id="21" name="Picture 20"/>
          <p:cNvPicPr>
            <a:picLocks noChangeAspect="1"/>
          </p:cNvPicPr>
          <p:nvPr/>
        </p:nvPicPr>
        <p:blipFill>
          <a:blip r:embed="rId2"/>
          <a:stretch>
            <a:fillRect/>
          </a:stretch>
        </p:blipFill>
        <p:spPr>
          <a:xfrm>
            <a:off x="7607136" y="5573862"/>
            <a:ext cx="2759455" cy="419158"/>
          </a:xfrm>
          <a:prstGeom prst="rect">
            <a:avLst/>
          </a:prstGeom>
        </p:spPr>
      </p:pic>
    </p:spTree>
    <p:extLst>
      <p:ext uri="{BB962C8B-B14F-4D97-AF65-F5344CB8AC3E}">
        <p14:creationId xmlns:p14="http://schemas.microsoft.com/office/powerpoint/2010/main" val="16492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Supply</a:t>
            </a:r>
          </a:p>
        </p:txBody>
      </p:sp>
      <p:graphicFrame>
        <p:nvGraphicFramePr>
          <p:cNvPr id="4" name="Content Placeholder 3"/>
          <p:cNvGraphicFramePr>
            <a:graphicFrameLocks noGrp="1"/>
          </p:cNvGraphicFramePr>
          <p:nvPr>
            <p:ph idx="1"/>
          </p:nvPr>
        </p:nvGraphicFramePr>
        <p:xfrm>
          <a:off x="838200" y="1520825"/>
          <a:ext cx="10515600" cy="5156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048923732"/>
                    </a:ext>
                  </a:extLst>
                </a:gridCol>
                <a:gridCol w="3505200">
                  <a:extLst>
                    <a:ext uri="{9D8B030D-6E8A-4147-A177-3AD203B41FA5}">
                      <a16:colId xmlns:a16="http://schemas.microsoft.com/office/drawing/2014/main" val="884802542"/>
                    </a:ext>
                  </a:extLst>
                </a:gridCol>
                <a:gridCol w="3505200">
                  <a:extLst>
                    <a:ext uri="{9D8B030D-6E8A-4147-A177-3AD203B41FA5}">
                      <a16:colId xmlns:a16="http://schemas.microsoft.com/office/drawing/2014/main" val="3758469121"/>
                    </a:ext>
                  </a:extLst>
                </a:gridCol>
              </a:tblGrid>
              <a:tr h="370840">
                <a:tc>
                  <a:txBody>
                    <a:bodyPr/>
                    <a:lstStyle/>
                    <a:p>
                      <a:r>
                        <a:rPr lang="en-US" dirty="0"/>
                        <a:t>Determinants</a:t>
                      </a:r>
                      <a:r>
                        <a:rPr lang="en-US" baseline="0" dirty="0"/>
                        <a:t> of Supply</a:t>
                      </a:r>
                      <a:endParaRPr lang="en-US" dirty="0"/>
                    </a:p>
                  </a:txBody>
                  <a:tcPr/>
                </a:tc>
                <a:tc>
                  <a:txBody>
                    <a:bodyPr/>
                    <a:lstStyle/>
                    <a:p>
                      <a:r>
                        <a:rPr lang="en-US" dirty="0"/>
                        <a:t>Increase</a:t>
                      </a:r>
                    </a:p>
                  </a:txBody>
                  <a:tcPr/>
                </a:tc>
                <a:tc>
                  <a:txBody>
                    <a:bodyPr/>
                    <a:lstStyle/>
                    <a:p>
                      <a:r>
                        <a:rPr lang="en-US" dirty="0"/>
                        <a:t>Decrease</a:t>
                      </a:r>
                    </a:p>
                  </a:txBody>
                  <a:tcPr/>
                </a:tc>
                <a:extLst>
                  <a:ext uri="{0D108BD9-81ED-4DB2-BD59-A6C34878D82A}">
                    <a16:rowId xmlns:a16="http://schemas.microsoft.com/office/drawing/2014/main" val="3172545226"/>
                  </a:ext>
                </a:extLst>
              </a:tr>
              <a:tr h="370840">
                <a:tc>
                  <a:txBody>
                    <a:bodyPr/>
                    <a:lstStyle/>
                    <a:p>
                      <a:r>
                        <a:rPr lang="en-US" dirty="0"/>
                        <a:t>Input</a:t>
                      </a:r>
                      <a:r>
                        <a:rPr lang="en-US" baseline="0" dirty="0"/>
                        <a:t> Costs </a:t>
                      </a:r>
                      <a:r>
                        <a:rPr lang="en-US" baseline="0" dirty="0" err="1"/>
                        <a:t>eg</a:t>
                      </a:r>
                      <a:r>
                        <a:rPr lang="en-US" baseline="0" dirty="0"/>
                        <a:t>. r</a:t>
                      </a:r>
                      <a:r>
                        <a:rPr lang="en-US" dirty="0"/>
                        <a:t>aw material</a:t>
                      </a:r>
                      <a:r>
                        <a:rPr lang="en-US" baseline="0" dirty="0"/>
                        <a:t> cost and wages</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3816894"/>
                  </a:ext>
                </a:extLst>
              </a:tr>
              <a:tr h="370840">
                <a:tc>
                  <a:txBody>
                    <a:bodyPr/>
                    <a:lstStyle/>
                    <a:p>
                      <a:r>
                        <a:rPr lang="en-US" dirty="0"/>
                        <a:t>Efficiency in production</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795429"/>
                  </a:ext>
                </a:extLst>
              </a:tr>
              <a:tr h="370840">
                <a:tc>
                  <a:txBody>
                    <a:bodyPr/>
                    <a:lstStyle/>
                    <a:p>
                      <a:r>
                        <a:rPr lang="en-US" dirty="0"/>
                        <a:t>Productivity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5414501"/>
                  </a:ext>
                </a:extLst>
              </a:tr>
              <a:tr h="370840">
                <a:tc>
                  <a:txBody>
                    <a:bodyPr/>
                    <a:lstStyle/>
                    <a:p>
                      <a:r>
                        <a:rPr lang="en-US" dirty="0"/>
                        <a:t>Corporate Taxes</a:t>
                      </a: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775372"/>
                  </a:ext>
                </a:extLst>
              </a:tr>
              <a:tr h="370840">
                <a:tc>
                  <a:txBody>
                    <a:bodyPr/>
                    <a:lstStyle/>
                    <a:p>
                      <a:r>
                        <a:rPr lang="en-US" dirty="0"/>
                        <a:t>Subsidies</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64244"/>
                  </a:ext>
                </a:extLst>
              </a:tr>
              <a:tr h="370840">
                <a:tc>
                  <a:txBody>
                    <a:bodyPr/>
                    <a:lstStyle/>
                    <a:p>
                      <a:r>
                        <a:rPr lang="en-US" dirty="0"/>
                        <a:t>Technology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6920885"/>
                  </a:ext>
                </a:extLst>
              </a:tr>
              <a:tr h="370840">
                <a:tc>
                  <a:txBody>
                    <a:bodyPr/>
                    <a:lstStyle/>
                    <a:p>
                      <a:r>
                        <a:rPr lang="en-US" dirty="0"/>
                        <a:t>Expectations of Future Sales (</a:t>
                      </a:r>
                      <a:r>
                        <a:rPr lang="en-US" dirty="0" err="1"/>
                        <a:t>eg</a:t>
                      </a:r>
                      <a:r>
                        <a:rPr lang="en-US" dirty="0"/>
                        <a:t>. Halloween</a:t>
                      </a:r>
                      <a:r>
                        <a:rPr lang="en-US" baseline="0" dirty="0"/>
                        <a:t> costumes)</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5180104"/>
                  </a:ext>
                </a:extLst>
              </a:tr>
              <a:tr h="370840">
                <a:tc>
                  <a:txBody>
                    <a:bodyPr/>
                    <a:lstStyle/>
                    <a:p>
                      <a:r>
                        <a:rPr lang="en-US" dirty="0"/>
                        <a:t>Quantity produced</a:t>
                      </a:r>
                      <a:r>
                        <a:rPr lang="en-US" baseline="0" dirty="0"/>
                        <a:t> of a s</a:t>
                      </a:r>
                      <a:r>
                        <a:rPr lang="en-US" dirty="0"/>
                        <a:t>ubstitute</a:t>
                      </a:r>
                      <a:r>
                        <a:rPr lang="en-US" baseline="0" dirty="0"/>
                        <a:t> of production</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9250831"/>
                  </a:ext>
                </a:extLst>
              </a:tr>
              <a:tr h="370840">
                <a:tc>
                  <a:txBody>
                    <a:bodyPr/>
                    <a:lstStyle/>
                    <a:p>
                      <a:r>
                        <a:rPr lang="en-US" dirty="0"/>
                        <a:t>Quantity produced of a complement</a:t>
                      </a:r>
                      <a:r>
                        <a:rPr lang="en-US" baseline="0" dirty="0"/>
                        <a:t> of production</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721161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68753323"/>
                  </a:ext>
                </a:extLst>
              </a:tr>
            </a:tbl>
          </a:graphicData>
        </a:graphic>
      </p:graphicFrame>
    </p:spTree>
    <p:extLst>
      <p:ext uri="{BB962C8B-B14F-4D97-AF65-F5344CB8AC3E}">
        <p14:creationId xmlns:p14="http://schemas.microsoft.com/office/powerpoint/2010/main" val="24094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222"/>
          </a:xfrm>
        </p:spPr>
        <p:txBody>
          <a:bodyPr/>
          <a:lstStyle/>
          <a:p>
            <a:r>
              <a:rPr lang="en-AU" dirty="0"/>
              <a:t>Module 6 Check Your Understanding</a:t>
            </a:r>
          </a:p>
        </p:txBody>
      </p:sp>
      <p:sp>
        <p:nvSpPr>
          <p:cNvPr id="3" name="Content Placeholder 2"/>
          <p:cNvSpPr>
            <a:spLocks noGrp="1"/>
          </p:cNvSpPr>
          <p:nvPr>
            <p:ph idx="1"/>
          </p:nvPr>
        </p:nvSpPr>
        <p:spPr>
          <a:xfrm>
            <a:off x="6923314" y="1825625"/>
            <a:ext cx="4430486" cy="4351338"/>
          </a:xfrm>
        </p:spPr>
        <p:txBody>
          <a:bodyPr>
            <a:normAutofit fontScale="92500"/>
          </a:bodyPr>
          <a:lstStyle/>
          <a:p>
            <a:r>
              <a:rPr lang="en-AU" dirty="0">
                <a:solidFill>
                  <a:srgbClr val="FF0000"/>
                </a:solidFill>
              </a:rPr>
              <a:t>A) movement along</a:t>
            </a:r>
          </a:p>
          <a:p>
            <a:r>
              <a:rPr lang="en-AU" dirty="0">
                <a:solidFill>
                  <a:srgbClr val="FF0000"/>
                </a:solidFill>
              </a:rPr>
              <a:t>B) change in supply – increase</a:t>
            </a:r>
          </a:p>
          <a:p>
            <a:r>
              <a:rPr lang="en-AU" dirty="0">
                <a:solidFill>
                  <a:srgbClr val="FF0000"/>
                </a:solidFill>
              </a:rPr>
              <a:t>C) change in supply – decrease</a:t>
            </a:r>
          </a:p>
          <a:p>
            <a:r>
              <a:rPr lang="en-AU" dirty="0">
                <a:solidFill>
                  <a:srgbClr val="FF0000"/>
                </a:solidFill>
              </a:rPr>
              <a:t>D) movement along (this is from the perspective of workers who supply their </a:t>
            </a:r>
            <a:r>
              <a:rPr lang="en-AU" dirty="0" err="1">
                <a:solidFill>
                  <a:srgbClr val="FF0000"/>
                </a:solidFill>
              </a:rPr>
              <a:t>labor</a:t>
            </a:r>
            <a:r>
              <a:rPr lang="en-AU" dirty="0">
                <a:solidFill>
                  <a:srgbClr val="FF0000"/>
                </a:solidFill>
              </a:rPr>
              <a:t>)</a:t>
            </a:r>
          </a:p>
          <a:p>
            <a:r>
              <a:rPr lang="en-AU" dirty="0">
                <a:solidFill>
                  <a:srgbClr val="FF0000"/>
                </a:solidFill>
              </a:rPr>
              <a:t>E) change in supply - increase</a:t>
            </a:r>
          </a:p>
        </p:txBody>
      </p:sp>
      <p:pic>
        <p:nvPicPr>
          <p:cNvPr id="4" name="Picture 3"/>
          <p:cNvPicPr>
            <a:picLocks noChangeAspect="1"/>
          </p:cNvPicPr>
          <p:nvPr/>
        </p:nvPicPr>
        <p:blipFill>
          <a:blip r:embed="rId2"/>
          <a:stretch>
            <a:fillRect/>
          </a:stretch>
        </p:blipFill>
        <p:spPr>
          <a:xfrm>
            <a:off x="128918" y="1156347"/>
            <a:ext cx="6467797" cy="4770923"/>
          </a:xfrm>
          <a:prstGeom prst="rect">
            <a:avLst/>
          </a:prstGeom>
        </p:spPr>
      </p:pic>
      <p:pic>
        <p:nvPicPr>
          <p:cNvPr id="5" name="Picture 4"/>
          <p:cNvPicPr>
            <a:picLocks noChangeAspect="1"/>
          </p:cNvPicPr>
          <p:nvPr/>
        </p:nvPicPr>
        <p:blipFill>
          <a:blip r:embed="rId3"/>
          <a:stretch>
            <a:fillRect/>
          </a:stretch>
        </p:blipFill>
        <p:spPr>
          <a:xfrm>
            <a:off x="810958" y="5772253"/>
            <a:ext cx="5285042" cy="809420"/>
          </a:xfrm>
          <a:prstGeom prst="rect">
            <a:avLst/>
          </a:prstGeom>
        </p:spPr>
      </p:pic>
    </p:spTree>
    <p:extLst>
      <p:ext uri="{BB962C8B-B14F-4D97-AF65-F5344CB8AC3E}">
        <p14:creationId xmlns:p14="http://schemas.microsoft.com/office/powerpoint/2010/main" val="17337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the law of demand?</a:t>
            </a:r>
          </a:p>
          <a:p>
            <a:r>
              <a:rPr lang="en-US" dirty="0">
                <a:solidFill>
                  <a:srgbClr val="FF0000"/>
                </a:solidFill>
              </a:rPr>
              <a:t>There is a negative relationship between price and quantity for consumers. </a:t>
            </a:r>
          </a:p>
          <a:p>
            <a:r>
              <a:rPr lang="en-US" dirty="0" err="1">
                <a:solidFill>
                  <a:srgbClr val="FF0000"/>
                </a:solidFill>
              </a:rPr>
              <a:t>Ie</a:t>
            </a:r>
            <a:r>
              <a:rPr lang="en-US" dirty="0">
                <a:solidFill>
                  <a:srgbClr val="FF0000"/>
                </a:solidFill>
              </a:rPr>
              <a:t>. When the price is low, people buy more.</a:t>
            </a:r>
          </a:p>
          <a:p>
            <a:r>
              <a:rPr lang="en-US" dirty="0">
                <a:solidFill>
                  <a:srgbClr val="FF0000"/>
                </a:solidFill>
              </a:rPr>
              <a:t>The demand curve is downward sloping</a:t>
            </a:r>
          </a:p>
        </p:txBody>
      </p:sp>
    </p:spTree>
    <p:extLst>
      <p:ext uri="{BB962C8B-B14F-4D97-AF65-F5344CB8AC3E}">
        <p14:creationId xmlns:p14="http://schemas.microsoft.com/office/powerpoint/2010/main" val="133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3977"/>
            <a:ext cx="10515600" cy="858557"/>
          </a:xfrm>
        </p:spPr>
        <p:txBody>
          <a:bodyPr/>
          <a:lstStyle/>
          <a:p>
            <a:r>
              <a:rPr lang="en-US" dirty="0"/>
              <a:t>Demand and Supply Comparison</a:t>
            </a:r>
          </a:p>
        </p:txBody>
      </p:sp>
      <p:sp>
        <p:nvSpPr>
          <p:cNvPr id="3" name="Content Placeholder 2"/>
          <p:cNvSpPr>
            <a:spLocks noGrp="1"/>
          </p:cNvSpPr>
          <p:nvPr>
            <p:ph sz="half" idx="1"/>
          </p:nvPr>
        </p:nvSpPr>
        <p:spPr>
          <a:xfrm>
            <a:off x="658906" y="1062319"/>
            <a:ext cx="5150223" cy="2906152"/>
          </a:xfrm>
          <a:solidFill>
            <a:schemeClr val="accent4">
              <a:lumMod val="60000"/>
              <a:lumOff val="40000"/>
            </a:schemeClr>
          </a:solidFill>
          <a:ln>
            <a:solidFill>
              <a:schemeClr val="tx1"/>
            </a:solidFill>
          </a:ln>
        </p:spPr>
        <p:txBody>
          <a:bodyPr>
            <a:normAutofit lnSpcReduction="10000"/>
          </a:bodyPr>
          <a:lstStyle/>
          <a:p>
            <a:pPr marL="0" indent="0">
              <a:buNone/>
            </a:pPr>
            <a:r>
              <a:rPr lang="en-US" b="1" dirty="0"/>
              <a:t>Demand</a:t>
            </a:r>
          </a:p>
          <a:p>
            <a:r>
              <a:rPr lang="en-US" dirty="0"/>
              <a:t>Shows the </a:t>
            </a:r>
            <a:r>
              <a:rPr lang="en-US" dirty="0">
                <a:solidFill>
                  <a:srgbClr val="00B0F0"/>
                </a:solidFill>
              </a:rPr>
              <a:t>utility/benefit</a:t>
            </a:r>
            <a:r>
              <a:rPr lang="en-US" dirty="0"/>
              <a:t> to </a:t>
            </a:r>
            <a:r>
              <a:rPr lang="en-US" dirty="0">
                <a:solidFill>
                  <a:srgbClr val="00B0F0"/>
                </a:solidFill>
              </a:rPr>
              <a:t>consumers </a:t>
            </a:r>
            <a:r>
              <a:rPr lang="en-US" dirty="0"/>
              <a:t>of each unit</a:t>
            </a:r>
          </a:p>
          <a:p>
            <a:pPr lvl="1"/>
            <a:r>
              <a:rPr lang="en-US" dirty="0">
                <a:solidFill>
                  <a:srgbClr val="00B0F0"/>
                </a:solidFill>
              </a:rPr>
              <a:t>Demand </a:t>
            </a:r>
            <a:r>
              <a:rPr lang="en-US" dirty="0"/>
              <a:t>is a</a:t>
            </a:r>
            <a:r>
              <a:rPr lang="en-US" dirty="0">
                <a:solidFill>
                  <a:srgbClr val="00B0F0"/>
                </a:solidFill>
              </a:rPr>
              <a:t> utility curve </a:t>
            </a:r>
            <a:r>
              <a:rPr lang="en-US" dirty="0"/>
              <a:t>which shows</a:t>
            </a:r>
            <a:r>
              <a:rPr lang="en-US" dirty="0">
                <a:solidFill>
                  <a:srgbClr val="00B0F0"/>
                </a:solidFill>
              </a:rPr>
              <a:t> willingness to pay</a:t>
            </a:r>
            <a:endParaRPr lang="en-US" dirty="0"/>
          </a:p>
          <a:p>
            <a:r>
              <a:rPr lang="en-US" dirty="0"/>
              <a:t>Slopes </a:t>
            </a:r>
            <a:r>
              <a:rPr lang="en-US" i="1" dirty="0"/>
              <a:t>downward</a:t>
            </a:r>
            <a:r>
              <a:rPr lang="en-US" dirty="0"/>
              <a:t> – Law of Demand</a:t>
            </a:r>
          </a:p>
          <a:p>
            <a:endParaRPr lang="en-US" dirty="0"/>
          </a:p>
        </p:txBody>
      </p:sp>
      <p:sp>
        <p:nvSpPr>
          <p:cNvPr id="5" name="Content Placeholder 4"/>
          <p:cNvSpPr>
            <a:spLocks noGrp="1"/>
          </p:cNvSpPr>
          <p:nvPr>
            <p:ph sz="half" idx="2"/>
          </p:nvPr>
        </p:nvSpPr>
        <p:spPr>
          <a:xfrm>
            <a:off x="6096000" y="1058522"/>
            <a:ext cx="5257800" cy="2909947"/>
          </a:xfrm>
          <a:solidFill>
            <a:schemeClr val="accent1">
              <a:lumMod val="40000"/>
              <a:lumOff val="60000"/>
            </a:schemeClr>
          </a:solidFill>
          <a:ln>
            <a:solidFill>
              <a:schemeClr val="tx1"/>
            </a:solidFill>
          </a:ln>
        </p:spPr>
        <p:txBody>
          <a:bodyPr>
            <a:normAutofit lnSpcReduction="10000"/>
          </a:bodyPr>
          <a:lstStyle/>
          <a:p>
            <a:pPr marL="0" indent="0">
              <a:buNone/>
            </a:pPr>
            <a:r>
              <a:rPr lang="en-US" b="1" dirty="0"/>
              <a:t>Supply</a:t>
            </a:r>
          </a:p>
          <a:p>
            <a:r>
              <a:rPr lang="en-US" dirty="0"/>
              <a:t>Shows the </a:t>
            </a:r>
            <a:r>
              <a:rPr lang="en-US" dirty="0">
                <a:solidFill>
                  <a:srgbClr val="FF0000"/>
                </a:solidFill>
              </a:rPr>
              <a:t>cost</a:t>
            </a:r>
            <a:r>
              <a:rPr lang="en-US" dirty="0"/>
              <a:t> to </a:t>
            </a:r>
            <a:r>
              <a:rPr lang="en-US" dirty="0">
                <a:solidFill>
                  <a:srgbClr val="FF0000"/>
                </a:solidFill>
              </a:rPr>
              <a:t>producers </a:t>
            </a:r>
            <a:r>
              <a:rPr lang="en-US" dirty="0"/>
              <a:t>of each unit</a:t>
            </a:r>
          </a:p>
          <a:p>
            <a:pPr lvl="1"/>
            <a:r>
              <a:rPr lang="en-US" dirty="0">
                <a:solidFill>
                  <a:srgbClr val="FF0000"/>
                </a:solidFill>
              </a:rPr>
              <a:t>Supply is a cost curve</a:t>
            </a:r>
          </a:p>
          <a:p>
            <a:endParaRPr lang="en-US" dirty="0">
              <a:solidFill>
                <a:srgbClr val="FF0000"/>
              </a:solidFill>
            </a:endParaRPr>
          </a:p>
          <a:p>
            <a:r>
              <a:rPr lang="en-US" dirty="0"/>
              <a:t>Slopes </a:t>
            </a:r>
            <a:r>
              <a:rPr lang="en-US" i="1" dirty="0"/>
              <a:t>upward</a:t>
            </a:r>
            <a:r>
              <a:rPr lang="en-US" dirty="0"/>
              <a:t> – Law of Supply</a:t>
            </a:r>
          </a:p>
          <a:p>
            <a:endParaRPr lang="en-US" dirty="0"/>
          </a:p>
          <a:p>
            <a:endParaRPr lang="en-US" dirty="0"/>
          </a:p>
        </p:txBody>
      </p:sp>
      <p:sp>
        <p:nvSpPr>
          <p:cNvPr id="2" name="TextBox 1"/>
          <p:cNvSpPr txBox="1"/>
          <p:nvPr/>
        </p:nvSpPr>
        <p:spPr>
          <a:xfrm>
            <a:off x="4052046" y="3496235"/>
            <a:ext cx="4234731" cy="1692771"/>
          </a:xfrm>
          <a:prstGeom prst="rect">
            <a:avLst/>
          </a:prstGeom>
          <a:solidFill>
            <a:schemeClr val="bg2">
              <a:lumMod val="75000"/>
            </a:schemeClr>
          </a:solidFill>
          <a:ln>
            <a:solidFill>
              <a:schemeClr val="tx1"/>
            </a:solidFill>
          </a:ln>
        </p:spPr>
        <p:txBody>
          <a:bodyPr wrap="square" rtlCol="0">
            <a:spAutoFit/>
          </a:bodyPr>
          <a:lstStyle/>
          <a:p>
            <a:r>
              <a:rPr lang="en-US" sz="2400" dirty="0"/>
              <a:t>For both:</a:t>
            </a:r>
          </a:p>
          <a:p>
            <a:r>
              <a:rPr lang="en-US" sz="2000" dirty="0"/>
              <a:t>Change of price moves along the same curve</a:t>
            </a:r>
          </a:p>
          <a:p>
            <a:r>
              <a:rPr lang="en-US" sz="2000" dirty="0"/>
              <a:t>Change of other factors causes movement of the curve (left or right)</a:t>
            </a:r>
          </a:p>
        </p:txBody>
      </p:sp>
      <p:pic>
        <p:nvPicPr>
          <p:cNvPr id="8" name="Picture 7"/>
          <p:cNvPicPr>
            <a:picLocks noChangeAspect="1"/>
          </p:cNvPicPr>
          <p:nvPr/>
        </p:nvPicPr>
        <p:blipFill>
          <a:blip r:embed="rId2"/>
          <a:stretch>
            <a:fillRect/>
          </a:stretch>
        </p:blipFill>
        <p:spPr>
          <a:xfrm>
            <a:off x="51583" y="3758981"/>
            <a:ext cx="2896004" cy="1486107"/>
          </a:xfrm>
          <a:prstGeom prst="rect">
            <a:avLst/>
          </a:prstGeom>
        </p:spPr>
      </p:pic>
      <p:pic>
        <p:nvPicPr>
          <p:cNvPr id="7" name="Picture 6"/>
          <p:cNvPicPr>
            <a:picLocks noChangeAspect="1"/>
          </p:cNvPicPr>
          <p:nvPr/>
        </p:nvPicPr>
        <p:blipFill>
          <a:blip r:embed="rId3"/>
          <a:stretch>
            <a:fillRect/>
          </a:stretch>
        </p:blipFill>
        <p:spPr>
          <a:xfrm>
            <a:off x="1499585" y="4969533"/>
            <a:ext cx="2019261" cy="1689728"/>
          </a:xfrm>
          <a:prstGeom prst="rect">
            <a:avLst/>
          </a:prstGeom>
        </p:spPr>
      </p:pic>
      <p:pic>
        <p:nvPicPr>
          <p:cNvPr id="9" name="Picture 8"/>
          <p:cNvPicPr>
            <a:picLocks noChangeAspect="1"/>
          </p:cNvPicPr>
          <p:nvPr/>
        </p:nvPicPr>
        <p:blipFill>
          <a:blip r:embed="rId2"/>
          <a:stretch>
            <a:fillRect/>
          </a:stretch>
        </p:blipFill>
        <p:spPr>
          <a:xfrm>
            <a:off x="9244413" y="3666289"/>
            <a:ext cx="2547509" cy="1307274"/>
          </a:xfrm>
          <a:prstGeom prst="rect">
            <a:avLst/>
          </a:prstGeom>
        </p:spPr>
      </p:pic>
      <p:pic>
        <p:nvPicPr>
          <p:cNvPr id="6" name="Picture 5"/>
          <p:cNvPicPr>
            <a:picLocks noChangeAspect="1"/>
          </p:cNvPicPr>
          <p:nvPr/>
        </p:nvPicPr>
        <p:blipFill>
          <a:blip r:embed="rId4"/>
          <a:stretch>
            <a:fillRect/>
          </a:stretch>
        </p:blipFill>
        <p:spPr>
          <a:xfrm>
            <a:off x="8724900" y="5168154"/>
            <a:ext cx="2093184" cy="1689846"/>
          </a:xfrm>
          <a:prstGeom prst="rect">
            <a:avLst/>
          </a:prstGeom>
        </p:spPr>
      </p:pic>
      <p:sp>
        <p:nvSpPr>
          <p:cNvPr id="10" name="Oval 9"/>
          <p:cNvSpPr/>
          <p:nvPr/>
        </p:nvSpPr>
        <p:spPr>
          <a:xfrm>
            <a:off x="-29236" y="3762401"/>
            <a:ext cx="1448002" cy="1214582"/>
          </a:xfrm>
          <a:prstGeom prst="ellipse">
            <a:avLst/>
          </a:prstGeom>
          <a:solidFill>
            <a:srgbClr val="00B05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512376" y="3560301"/>
            <a:ext cx="1448002" cy="1214582"/>
          </a:xfrm>
          <a:prstGeom prst="ellipse">
            <a:avLst/>
          </a:prstGeom>
          <a:solidFill>
            <a:srgbClr val="00B05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3724850" y="5290251"/>
            <a:ext cx="2178952" cy="1445651"/>
          </a:xfrm>
          <a:prstGeom prst="rect">
            <a:avLst/>
          </a:prstGeom>
        </p:spPr>
      </p:pic>
      <p:pic>
        <p:nvPicPr>
          <p:cNvPr id="13" name="Picture 12"/>
          <p:cNvPicPr>
            <a:picLocks noChangeAspect="1"/>
          </p:cNvPicPr>
          <p:nvPr/>
        </p:nvPicPr>
        <p:blipFill>
          <a:blip r:embed="rId6"/>
          <a:stretch>
            <a:fillRect/>
          </a:stretch>
        </p:blipFill>
        <p:spPr>
          <a:xfrm>
            <a:off x="6169411" y="5283187"/>
            <a:ext cx="2190750" cy="1447800"/>
          </a:xfrm>
          <a:prstGeom prst="rect">
            <a:avLst/>
          </a:prstGeom>
        </p:spPr>
      </p:pic>
    </p:spTree>
    <p:extLst>
      <p:ext uri="{BB962C8B-B14F-4D97-AF65-F5344CB8AC3E}">
        <p14:creationId xmlns:p14="http://schemas.microsoft.com/office/powerpoint/2010/main" val="223251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Demand - Effects</a:t>
            </a:r>
          </a:p>
        </p:txBody>
      </p:sp>
      <p:graphicFrame>
        <p:nvGraphicFramePr>
          <p:cNvPr id="4" name="Content Placeholder 3"/>
          <p:cNvGraphicFramePr>
            <a:graphicFrameLocks noGrp="1"/>
          </p:cNvGraphicFramePr>
          <p:nvPr>
            <p:ph idx="1"/>
          </p:nvPr>
        </p:nvGraphicFramePr>
        <p:xfrm>
          <a:off x="838200" y="1825625"/>
          <a:ext cx="10515600" cy="3337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15639955"/>
                    </a:ext>
                  </a:extLst>
                </a:gridCol>
                <a:gridCol w="3505200">
                  <a:extLst>
                    <a:ext uri="{9D8B030D-6E8A-4147-A177-3AD203B41FA5}">
                      <a16:colId xmlns:a16="http://schemas.microsoft.com/office/drawing/2014/main" val="2570583862"/>
                    </a:ext>
                  </a:extLst>
                </a:gridCol>
                <a:gridCol w="3505200">
                  <a:extLst>
                    <a:ext uri="{9D8B030D-6E8A-4147-A177-3AD203B41FA5}">
                      <a16:colId xmlns:a16="http://schemas.microsoft.com/office/drawing/2014/main" val="3136583012"/>
                    </a:ext>
                  </a:extLst>
                </a:gridCol>
              </a:tblGrid>
              <a:tr h="370840">
                <a:tc>
                  <a:txBody>
                    <a:bodyPr/>
                    <a:lstStyle/>
                    <a:p>
                      <a:r>
                        <a:rPr lang="en-US" dirty="0">
                          <a:latin typeface="Times New Roman" panose="02020603050405020304" pitchFamily="18" charset="0"/>
                          <a:cs typeface="Times New Roman" panose="02020603050405020304" pitchFamily="18" charset="0"/>
                        </a:rPr>
                        <a:t>Determinants of Demand</a:t>
                      </a:r>
                    </a:p>
                  </a:txBody>
                  <a:tcPr/>
                </a:tc>
                <a:tc>
                  <a:txBody>
                    <a:bodyPr/>
                    <a:lstStyle/>
                    <a:p>
                      <a:r>
                        <a:rPr lang="en-US" dirty="0">
                          <a:latin typeface="Times New Roman" panose="02020603050405020304" pitchFamily="18" charset="0"/>
                          <a:cs typeface="Times New Roman" panose="02020603050405020304" pitchFamily="18" charset="0"/>
                        </a:rPr>
                        <a:t>Increase</a:t>
                      </a:r>
                    </a:p>
                  </a:txBody>
                  <a:tcPr/>
                </a:tc>
                <a:tc>
                  <a:txBody>
                    <a:bodyPr/>
                    <a:lstStyle/>
                    <a:p>
                      <a:r>
                        <a:rPr lang="en-US" dirty="0">
                          <a:latin typeface="Times New Roman" panose="02020603050405020304" pitchFamily="18" charset="0"/>
                          <a:cs typeface="Times New Roman" panose="02020603050405020304" pitchFamily="18" charset="0"/>
                        </a:rPr>
                        <a:t>Decrease</a:t>
                      </a:r>
                    </a:p>
                  </a:txBody>
                  <a:tcPr/>
                </a:tc>
                <a:extLst>
                  <a:ext uri="{0D108BD9-81ED-4DB2-BD59-A6C34878D82A}">
                    <a16:rowId xmlns:a16="http://schemas.microsoft.com/office/drawing/2014/main" val="1669006310"/>
                  </a:ext>
                </a:extLst>
              </a:tr>
              <a:tr h="370840">
                <a:tc>
                  <a:txBody>
                    <a:bodyPr/>
                    <a:lstStyle/>
                    <a:p>
                      <a:r>
                        <a:rPr lang="en-US" dirty="0">
                          <a:latin typeface="Times New Roman" panose="02020603050405020304" pitchFamily="18" charset="0"/>
                          <a:cs typeface="Times New Roman" panose="02020603050405020304" pitchFamily="18" charset="0"/>
                        </a:rPr>
                        <a:t>Popularity and advertising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925997"/>
                  </a:ext>
                </a:extLst>
              </a:tr>
              <a:tr h="370840">
                <a:tc>
                  <a:txBody>
                    <a:bodyPr/>
                    <a:lstStyle/>
                    <a:p>
                      <a:r>
                        <a:rPr lang="en-US" dirty="0">
                          <a:latin typeface="Times New Roman" panose="02020603050405020304" pitchFamily="18" charset="0"/>
                          <a:cs typeface="Times New Roman" panose="02020603050405020304" pitchFamily="18" charset="0"/>
                        </a:rPr>
                        <a:t>Population</a:t>
                      </a:r>
                      <a:r>
                        <a:rPr lang="en-US" baseline="0" dirty="0">
                          <a:latin typeface="Times New Roman" panose="02020603050405020304" pitchFamily="18" charset="0"/>
                          <a:cs typeface="Times New Roman" panose="02020603050405020304" pitchFamily="18" charset="0"/>
                        </a:rPr>
                        <a:t> size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992207"/>
                  </a:ext>
                </a:extLst>
              </a:tr>
              <a:tr h="370840">
                <a:tc>
                  <a:txBody>
                    <a:bodyPr/>
                    <a:lstStyle/>
                    <a:p>
                      <a:r>
                        <a:rPr lang="en-US" dirty="0">
                          <a:latin typeface="Times New Roman" panose="02020603050405020304" pitchFamily="18" charset="0"/>
                          <a:cs typeface="Times New Roman" panose="02020603050405020304" pitchFamily="18" charset="0"/>
                        </a:rPr>
                        <a:t>Taste, fashion, season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0356022"/>
                  </a:ext>
                </a:extLst>
              </a:tr>
              <a:tr h="370840">
                <a:tc>
                  <a:txBody>
                    <a:bodyPr/>
                    <a:lstStyle/>
                    <a:p>
                      <a:r>
                        <a:rPr lang="en-US" dirty="0">
                          <a:latin typeface="Times New Roman" panose="02020603050405020304" pitchFamily="18" charset="0"/>
                          <a:cs typeface="Times New Roman" panose="02020603050405020304" pitchFamily="18" charset="0"/>
                        </a:rPr>
                        <a:t>Interest 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34815559"/>
                  </a:ext>
                </a:extLst>
              </a:tr>
              <a:tr h="370840">
                <a:tc>
                  <a:txBody>
                    <a:bodyPr/>
                    <a:lstStyle/>
                    <a:p>
                      <a:r>
                        <a:rPr lang="en-US" dirty="0">
                          <a:latin typeface="Times New Roman" panose="02020603050405020304" pitchFamily="18" charset="0"/>
                          <a:cs typeface="Times New Roman" panose="02020603050405020304" pitchFamily="18" charset="0"/>
                        </a:rPr>
                        <a:t>Expectations of Price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2329587"/>
                  </a:ext>
                </a:extLst>
              </a:tr>
              <a:tr h="370840">
                <a:tc>
                  <a:txBody>
                    <a:bodyPr/>
                    <a:lstStyle/>
                    <a:p>
                      <a:r>
                        <a:rPr lang="en-US" dirty="0">
                          <a:latin typeface="Times New Roman" panose="02020603050405020304" pitchFamily="18" charset="0"/>
                          <a:cs typeface="Times New Roman" panose="02020603050405020304" pitchFamily="18" charset="0"/>
                        </a:rPr>
                        <a:t>Incomes (for a normal good)</a:t>
                      </a: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Demand</a:t>
                      </a:r>
                      <a:r>
                        <a:rPr lang="en-US" baseline="0" dirty="0">
                          <a:solidFill>
                            <a:srgbClr val="FF0000"/>
                          </a:solidFill>
                          <a:latin typeface="Times New Roman" panose="02020603050405020304" pitchFamily="18" charset="0"/>
                          <a:cs typeface="Times New Roman" panose="02020603050405020304" pitchFamily="18" charset="0"/>
                        </a:rPr>
                        <a:t> shifts to the right </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7393344"/>
                  </a:ext>
                </a:extLst>
              </a:tr>
              <a:tr h="370840">
                <a:tc>
                  <a:txBody>
                    <a:bodyPr/>
                    <a:lstStyle/>
                    <a:p>
                      <a:r>
                        <a:rPr lang="en-US" dirty="0">
                          <a:latin typeface="Times New Roman" panose="02020603050405020304" pitchFamily="18" charset="0"/>
                          <a:cs typeface="Times New Roman" panose="02020603050405020304" pitchFamily="18" charset="0"/>
                        </a:rPr>
                        <a:t>Price of</a:t>
                      </a:r>
                      <a:r>
                        <a:rPr lang="en-US" baseline="0" dirty="0">
                          <a:latin typeface="Times New Roman" panose="02020603050405020304" pitchFamily="18" charset="0"/>
                          <a:cs typeface="Times New Roman" panose="02020603050405020304" pitchFamily="18" charset="0"/>
                        </a:rPr>
                        <a:t> a substitute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44074"/>
                  </a:ext>
                </a:extLst>
              </a:tr>
              <a:tr h="370840">
                <a:tc>
                  <a:txBody>
                    <a:bodyPr/>
                    <a:lstStyle/>
                    <a:p>
                      <a:r>
                        <a:rPr lang="en-US" dirty="0">
                          <a:latin typeface="Times New Roman" panose="02020603050405020304" pitchFamily="18" charset="0"/>
                          <a:cs typeface="Times New Roman" panose="02020603050405020304" pitchFamily="18" charset="0"/>
                        </a:rPr>
                        <a:t>Price</a:t>
                      </a:r>
                      <a:r>
                        <a:rPr lang="en-US" baseline="0" dirty="0">
                          <a:latin typeface="Times New Roman" panose="02020603050405020304" pitchFamily="18" charset="0"/>
                          <a:cs typeface="Times New Roman" panose="02020603050405020304" pitchFamily="18" charset="0"/>
                        </a:rPr>
                        <a:t> of a complement</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Demand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Times New Roman" panose="02020603050405020304" pitchFamily="18" charset="0"/>
                          <a:ea typeface="+mn-ea"/>
                          <a:cs typeface="Times New Roman" panose="02020603050405020304" pitchFamily="18" charset="0"/>
                        </a:rPr>
                        <a:t>Demand shifts to the right </a:t>
                      </a:r>
                      <a:r>
                        <a:rPr lang="en-US" sz="1800" kern="1200" dirty="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51887020"/>
                  </a:ext>
                </a:extLst>
              </a:tr>
            </a:tbl>
          </a:graphicData>
        </a:graphic>
      </p:graphicFrame>
    </p:spTree>
    <p:extLst>
      <p:ext uri="{BB962C8B-B14F-4D97-AF65-F5344CB8AC3E}">
        <p14:creationId xmlns:p14="http://schemas.microsoft.com/office/powerpoint/2010/main" val="4152590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Supply</a:t>
            </a:r>
          </a:p>
        </p:txBody>
      </p:sp>
      <p:graphicFrame>
        <p:nvGraphicFramePr>
          <p:cNvPr id="4" name="Content Placeholder 3"/>
          <p:cNvGraphicFramePr>
            <a:graphicFrameLocks noGrp="1"/>
          </p:cNvGraphicFramePr>
          <p:nvPr>
            <p:ph idx="1"/>
          </p:nvPr>
        </p:nvGraphicFramePr>
        <p:xfrm>
          <a:off x="838200" y="1520825"/>
          <a:ext cx="10515600" cy="5156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048923732"/>
                    </a:ext>
                  </a:extLst>
                </a:gridCol>
                <a:gridCol w="3505200">
                  <a:extLst>
                    <a:ext uri="{9D8B030D-6E8A-4147-A177-3AD203B41FA5}">
                      <a16:colId xmlns:a16="http://schemas.microsoft.com/office/drawing/2014/main" val="884802542"/>
                    </a:ext>
                  </a:extLst>
                </a:gridCol>
                <a:gridCol w="3505200">
                  <a:extLst>
                    <a:ext uri="{9D8B030D-6E8A-4147-A177-3AD203B41FA5}">
                      <a16:colId xmlns:a16="http://schemas.microsoft.com/office/drawing/2014/main" val="3758469121"/>
                    </a:ext>
                  </a:extLst>
                </a:gridCol>
              </a:tblGrid>
              <a:tr h="370840">
                <a:tc>
                  <a:txBody>
                    <a:bodyPr/>
                    <a:lstStyle/>
                    <a:p>
                      <a:r>
                        <a:rPr lang="en-US" dirty="0"/>
                        <a:t>Determinants</a:t>
                      </a:r>
                      <a:r>
                        <a:rPr lang="en-US" baseline="0" dirty="0"/>
                        <a:t> of Supply</a:t>
                      </a:r>
                      <a:endParaRPr lang="en-US" dirty="0"/>
                    </a:p>
                  </a:txBody>
                  <a:tcPr/>
                </a:tc>
                <a:tc>
                  <a:txBody>
                    <a:bodyPr/>
                    <a:lstStyle/>
                    <a:p>
                      <a:r>
                        <a:rPr lang="en-US" dirty="0"/>
                        <a:t>Increase</a:t>
                      </a:r>
                    </a:p>
                  </a:txBody>
                  <a:tcPr/>
                </a:tc>
                <a:tc>
                  <a:txBody>
                    <a:bodyPr/>
                    <a:lstStyle/>
                    <a:p>
                      <a:r>
                        <a:rPr lang="en-US" dirty="0"/>
                        <a:t>Decrease</a:t>
                      </a:r>
                    </a:p>
                  </a:txBody>
                  <a:tcPr/>
                </a:tc>
                <a:extLst>
                  <a:ext uri="{0D108BD9-81ED-4DB2-BD59-A6C34878D82A}">
                    <a16:rowId xmlns:a16="http://schemas.microsoft.com/office/drawing/2014/main" val="3172545226"/>
                  </a:ext>
                </a:extLst>
              </a:tr>
              <a:tr h="370840">
                <a:tc>
                  <a:txBody>
                    <a:bodyPr/>
                    <a:lstStyle/>
                    <a:p>
                      <a:r>
                        <a:rPr lang="en-US" dirty="0"/>
                        <a:t>Input</a:t>
                      </a:r>
                      <a:r>
                        <a:rPr lang="en-US" baseline="0" dirty="0"/>
                        <a:t> Costs </a:t>
                      </a:r>
                      <a:r>
                        <a:rPr lang="en-US" baseline="0" dirty="0" err="1"/>
                        <a:t>eg</a:t>
                      </a:r>
                      <a:r>
                        <a:rPr lang="en-US" baseline="0" dirty="0"/>
                        <a:t>. r</a:t>
                      </a:r>
                      <a:r>
                        <a:rPr lang="en-US" dirty="0"/>
                        <a:t>aw material</a:t>
                      </a:r>
                      <a:r>
                        <a:rPr lang="en-US" baseline="0" dirty="0"/>
                        <a:t> cost and wages</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3816894"/>
                  </a:ext>
                </a:extLst>
              </a:tr>
              <a:tr h="370840">
                <a:tc>
                  <a:txBody>
                    <a:bodyPr/>
                    <a:lstStyle/>
                    <a:p>
                      <a:r>
                        <a:rPr lang="en-US" dirty="0"/>
                        <a:t>Efficiency in production</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795429"/>
                  </a:ext>
                </a:extLst>
              </a:tr>
              <a:tr h="370840">
                <a:tc>
                  <a:txBody>
                    <a:bodyPr/>
                    <a:lstStyle/>
                    <a:p>
                      <a:r>
                        <a:rPr lang="en-US" dirty="0"/>
                        <a:t>Productivity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5414501"/>
                  </a:ext>
                </a:extLst>
              </a:tr>
              <a:tr h="370840">
                <a:tc>
                  <a:txBody>
                    <a:bodyPr/>
                    <a:lstStyle/>
                    <a:p>
                      <a:r>
                        <a:rPr lang="en-US" dirty="0"/>
                        <a:t>Corporate Taxes</a:t>
                      </a: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775372"/>
                  </a:ext>
                </a:extLst>
              </a:tr>
              <a:tr h="370840">
                <a:tc>
                  <a:txBody>
                    <a:bodyPr/>
                    <a:lstStyle/>
                    <a:p>
                      <a:r>
                        <a:rPr lang="en-US" dirty="0"/>
                        <a:t>Subsidies</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64244"/>
                  </a:ext>
                </a:extLst>
              </a:tr>
              <a:tr h="370840">
                <a:tc>
                  <a:txBody>
                    <a:bodyPr/>
                    <a:lstStyle/>
                    <a:p>
                      <a:r>
                        <a:rPr lang="en-US" dirty="0"/>
                        <a:t>Technology</a:t>
                      </a: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6920885"/>
                  </a:ext>
                </a:extLst>
              </a:tr>
              <a:tr h="370840">
                <a:tc>
                  <a:txBody>
                    <a:bodyPr/>
                    <a:lstStyle/>
                    <a:p>
                      <a:r>
                        <a:rPr lang="en-US" dirty="0"/>
                        <a:t>Expectations of Future Sales (</a:t>
                      </a:r>
                      <a:r>
                        <a:rPr lang="en-US" dirty="0" err="1"/>
                        <a:t>eg</a:t>
                      </a:r>
                      <a:r>
                        <a:rPr lang="en-US" dirty="0"/>
                        <a:t>. Halloween</a:t>
                      </a:r>
                      <a:r>
                        <a:rPr lang="en-US" baseline="0" dirty="0"/>
                        <a:t> costumes)</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5180104"/>
                  </a:ext>
                </a:extLst>
              </a:tr>
              <a:tr h="370840">
                <a:tc>
                  <a:txBody>
                    <a:bodyPr/>
                    <a:lstStyle/>
                    <a:p>
                      <a:r>
                        <a:rPr lang="en-US" dirty="0"/>
                        <a:t>Quantity produced</a:t>
                      </a:r>
                      <a:r>
                        <a:rPr lang="en-US" baseline="0" dirty="0"/>
                        <a:t> of a s</a:t>
                      </a:r>
                      <a:r>
                        <a:rPr lang="en-US" dirty="0"/>
                        <a:t>ubstitute</a:t>
                      </a:r>
                      <a:r>
                        <a:rPr lang="en-US" baseline="0" dirty="0"/>
                        <a:t> of production</a:t>
                      </a:r>
                      <a:endParaRPr lang="en-US" dirty="0"/>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9250831"/>
                  </a:ext>
                </a:extLst>
              </a:tr>
              <a:tr h="370840">
                <a:tc>
                  <a:txBody>
                    <a:bodyPr/>
                    <a:lstStyle/>
                    <a:p>
                      <a:r>
                        <a:rPr lang="en-US" dirty="0"/>
                        <a:t>Quantity produced of a complement</a:t>
                      </a:r>
                      <a:r>
                        <a:rPr lang="en-US" baseline="0" dirty="0"/>
                        <a:t> of production</a:t>
                      </a:r>
                      <a:endParaRPr lang="en-US" dirty="0"/>
                    </a:p>
                  </a:txBody>
                  <a:tcPr/>
                </a:tc>
                <a:tc>
                  <a:txBody>
                    <a:bodyPr/>
                    <a:lstStyle/>
                    <a:p>
                      <a:r>
                        <a:rPr lang="en-US" dirty="0">
                          <a:solidFill>
                            <a:srgbClr val="00B050"/>
                          </a:solidFill>
                          <a:latin typeface="Times New Roman" panose="02020603050405020304" pitchFamily="18" charset="0"/>
                          <a:cs typeface="Times New Roman" panose="02020603050405020304" pitchFamily="18" charset="0"/>
                        </a:rPr>
                        <a:t>Supply</a:t>
                      </a:r>
                      <a:r>
                        <a:rPr lang="en-US" baseline="0" dirty="0">
                          <a:solidFill>
                            <a:srgbClr val="00B050"/>
                          </a:solidFill>
                          <a:latin typeface="Times New Roman" panose="02020603050405020304" pitchFamily="18" charset="0"/>
                          <a:cs typeface="Times New Roman" panose="02020603050405020304" pitchFamily="18" charset="0"/>
                        </a:rPr>
                        <a:t> shifts to the right </a:t>
                      </a:r>
                      <a:r>
                        <a:rPr lang="en-US" baseline="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dirty="0">
                          <a:solidFill>
                            <a:srgbClr val="FF0000"/>
                          </a:solidFill>
                          <a:latin typeface="Times New Roman" panose="02020603050405020304" pitchFamily="18" charset="0"/>
                          <a:cs typeface="Times New Roman" panose="02020603050405020304" pitchFamily="18" charset="0"/>
                        </a:rPr>
                        <a:t>Supply shifts to the left</a:t>
                      </a:r>
                      <a:r>
                        <a:rPr lang="en-US"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721161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68753323"/>
                  </a:ext>
                </a:extLst>
              </a:tr>
            </a:tbl>
          </a:graphicData>
        </a:graphic>
      </p:graphicFrame>
    </p:spTree>
    <p:extLst>
      <p:ext uri="{BB962C8B-B14F-4D97-AF65-F5344CB8AC3E}">
        <p14:creationId xmlns:p14="http://schemas.microsoft.com/office/powerpoint/2010/main" val="1463693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190736"/>
            <a:ext cx="10515600" cy="1325563"/>
          </a:xfrm>
        </p:spPr>
        <p:txBody>
          <a:bodyPr/>
          <a:lstStyle/>
          <a:p>
            <a:r>
              <a:rPr lang="en-US" dirty="0"/>
              <a:t>Summary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87700" y="761570"/>
            <a:ext cx="6707956" cy="5415393"/>
          </a:xfrm>
          <a:prstGeom prst="rect">
            <a:avLst/>
          </a:prstGeom>
        </p:spPr>
      </p:pic>
      <p:sp>
        <p:nvSpPr>
          <p:cNvPr id="5" name="Freeform 4"/>
          <p:cNvSpPr/>
          <p:nvPr/>
        </p:nvSpPr>
        <p:spPr>
          <a:xfrm>
            <a:off x="4167567" y="1282051"/>
            <a:ext cx="3948222" cy="3979062"/>
          </a:xfrm>
          <a:custGeom>
            <a:avLst/>
            <a:gdLst>
              <a:gd name="connsiteX0" fmla="*/ 0 w 2654300"/>
              <a:gd name="connsiteY0" fmla="*/ 0 h 2095500"/>
              <a:gd name="connsiteX1" fmla="*/ 342900 w 2654300"/>
              <a:gd name="connsiteY1" fmla="*/ 762000 h 2095500"/>
              <a:gd name="connsiteX2" fmla="*/ 889000 w 2654300"/>
              <a:gd name="connsiteY2" fmla="*/ 1282700 h 2095500"/>
              <a:gd name="connsiteX3" fmla="*/ 1257300 w 2654300"/>
              <a:gd name="connsiteY3" fmla="*/ 1562100 h 2095500"/>
              <a:gd name="connsiteX4" fmla="*/ 1981200 w 2654300"/>
              <a:gd name="connsiteY4" fmla="*/ 1866900 h 2095500"/>
              <a:gd name="connsiteX5" fmla="*/ 2451100 w 2654300"/>
              <a:gd name="connsiteY5" fmla="*/ 2019300 h 2095500"/>
              <a:gd name="connsiteX6" fmla="*/ 2654300 w 2654300"/>
              <a:gd name="connsiteY6"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2095500">
                <a:moveTo>
                  <a:pt x="0" y="0"/>
                </a:moveTo>
                <a:cubicBezTo>
                  <a:pt x="97366" y="274108"/>
                  <a:pt x="194733" y="548217"/>
                  <a:pt x="342900" y="762000"/>
                </a:cubicBezTo>
                <a:cubicBezTo>
                  <a:pt x="491067" y="975783"/>
                  <a:pt x="736600" y="1149350"/>
                  <a:pt x="889000" y="1282700"/>
                </a:cubicBezTo>
                <a:cubicBezTo>
                  <a:pt x="1041400" y="1416050"/>
                  <a:pt x="1075267" y="1464733"/>
                  <a:pt x="1257300" y="1562100"/>
                </a:cubicBezTo>
                <a:cubicBezTo>
                  <a:pt x="1439333" y="1659467"/>
                  <a:pt x="1782233" y="1790700"/>
                  <a:pt x="1981200" y="1866900"/>
                </a:cubicBezTo>
                <a:cubicBezTo>
                  <a:pt x="2180167" y="1943100"/>
                  <a:pt x="2338917" y="1981200"/>
                  <a:pt x="2451100" y="2019300"/>
                </a:cubicBezTo>
                <a:cubicBezTo>
                  <a:pt x="2563283" y="2057400"/>
                  <a:pt x="2608791" y="2076450"/>
                  <a:pt x="2654300" y="20955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34400" y="1282051"/>
            <a:ext cx="2464904" cy="646331"/>
          </a:xfrm>
          <a:prstGeom prst="rect">
            <a:avLst/>
          </a:prstGeom>
          <a:noFill/>
        </p:spPr>
        <p:txBody>
          <a:bodyPr wrap="square" rtlCol="0">
            <a:spAutoFit/>
          </a:bodyPr>
          <a:lstStyle/>
          <a:p>
            <a:r>
              <a:rPr lang="en-US" dirty="0"/>
              <a:t>Supply = cost</a:t>
            </a:r>
          </a:p>
          <a:p>
            <a:r>
              <a:rPr lang="en-US" dirty="0"/>
              <a:t>Producers</a:t>
            </a:r>
          </a:p>
        </p:txBody>
      </p:sp>
      <p:sp>
        <p:nvSpPr>
          <p:cNvPr id="7" name="TextBox 6"/>
          <p:cNvSpPr txBox="1"/>
          <p:nvPr/>
        </p:nvSpPr>
        <p:spPr>
          <a:xfrm>
            <a:off x="8115788" y="4518991"/>
            <a:ext cx="3746473" cy="646331"/>
          </a:xfrm>
          <a:prstGeom prst="rect">
            <a:avLst/>
          </a:prstGeom>
          <a:noFill/>
        </p:spPr>
        <p:txBody>
          <a:bodyPr wrap="square" rtlCol="0">
            <a:spAutoFit/>
          </a:bodyPr>
          <a:lstStyle/>
          <a:p>
            <a:r>
              <a:rPr lang="en-US" dirty="0"/>
              <a:t>Demand = utility = willingness to pay</a:t>
            </a:r>
          </a:p>
          <a:p>
            <a:r>
              <a:rPr lang="en-US"/>
              <a:t>Consumers</a:t>
            </a:r>
            <a:endParaRPr lang="en-US" dirty="0"/>
          </a:p>
        </p:txBody>
      </p:sp>
      <p:pic>
        <p:nvPicPr>
          <p:cNvPr id="8" name="Picture 7"/>
          <p:cNvPicPr>
            <a:picLocks noChangeAspect="1"/>
          </p:cNvPicPr>
          <p:nvPr/>
        </p:nvPicPr>
        <p:blipFill>
          <a:blip r:embed="rId3"/>
          <a:stretch>
            <a:fillRect/>
          </a:stretch>
        </p:blipFill>
        <p:spPr>
          <a:xfrm>
            <a:off x="222096" y="2451391"/>
            <a:ext cx="2705678" cy="1788100"/>
          </a:xfrm>
          <a:prstGeom prst="rect">
            <a:avLst/>
          </a:prstGeom>
        </p:spPr>
      </p:pic>
      <p:pic>
        <p:nvPicPr>
          <p:cNvPr id="9" name="Picture 8"/>
          <p:cNvPicPr>
            <a:picLocks noChangeAspect="1"/>
          </p:cNvPicPr>
          <p:nvPr/>
        </p:nvPicPr>
        <p:blipFill>
          <a:blip r:embed="rId4"/>
          <a:stretch>
            <a:fillRect/>
          </a:stretch>
        </p:blipFill>
        <p:spPr>
          <a:xfrm>
            <a:off x="8595418" y="2385400"/>
            <a:ext cx="3071467" cy="2037800"/>
          </a:xfrm>
          <a:prstGeom prst="rect">
            <a:avLst/>
          </a:prstGeom>
        </p:spPr>
      </p:pic>
    </p:spTree>
    <p:extLst>
      <p:ext uri="{BB962C8B-B14F-4D97-AF65-F5344CB8AC3E}">
        <p14:creationId xmlns:p14="http://schemas.microsoft.com/office/powerpoint/2010/main" val="347058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8" y="306344"/>
            <a:ext cx="10515600" cy="1325563"/>
          </a:xfrm>
        </p:spPr>
        <p:txBody>
          <a:bodyPr/>
          <a:lstStyle/>
          <a:p>
            <a:r>
              <a:rPr lang="en-US" dirty="0"/>
              <a:t>Memorize Drawing the graph.</a:t>
            </a:r>
          </a:p>
        </p:txBody>
      </p:sp>
      <p:sp>
        <p:nvSpPr>
          <p:cNvPr id="3" name="Content Placeholder 2"/>
          <p:cNvSpPr>
            <a:spLocks noGrp="1"/>
          </p:cNvSpPr>
          <p:nvPr>
            <p:ph idx="1"/>
          </p:nvPr>
        </p:nvSpPr>
        <p:spPr>
          <a:xfrm>
            <a:off x="284018" y="1631907"/>
            <a:ext cx="6891483" cy="4545056"/>
          </a:xfrm>
        </p:spPr>
        <p:txBody>
          <a:bodyPr>
            <a:normAutofit/>
          </a:bodyPr>
          <a:lstStyle/>
          <a:p>
            <a:r>
              <a:rPr lang="en-US" dirty="0"/>
              <a:t>1. Recite the </a:t>
            </a:r>
            <a:r>
              <a:rPr lang="en-US" dirty="0">
                <a:solidFill>
                  <a:srgbClr val="FFC000"/>
                </a:solidFill>
              </a:rPr>
              <a:t>alphabet</a:t>
            </a:r>
            <a:r>
              <a:rPr lang="en-US" dirty="0"/>
              <a:t> to put the P and Q on the correct axis.</a:t>
            </a:r>
          </a:p>
          <a:p>
            <a:pPr marL="0" indent="0">
              <a:buNone/>
            </a:pPr>
            <a:r>
              <a:rPr lang="en-US" dirty="0"/>
              <a:t>	</a:t>
            </a:r>
            <a:r>
              <a:rPr lang="en-US" dirty="0" err="1"/>
              <a:t>lmno</a:t>
            </a:r>
            <a:r>
              <a:rPr lang="en-US" dirty="0" err="1">
                <a:solidFill>
                  <a:srgbClr val="FFC000"/>
                </a:solidFill>
              </a:rPr>
              <a:t>PQ</a:t>
            </a:r>
            <a:r>
              <a:rPr lang="en-US" dirty="0" err="1"/>
              <a:t>rstuvwxyz</a:t>
            </a:r>
            <a:r>
              <a:rPr lang="en-US" dirty="0"/>
              <a:t> – P is to the left of Q</a:t>
            </a:r>
          </a:p>
          <a:p>
            <a:r>
              <a:rPr lang="en-US" dirty="0">
                <a:solidFill>
                  <a:srgbClr val="00B0F0"/>
                </a:solidFill>
              </a:rPr>
              <a:t>2. D</a:t>
            </a:r>
            <a:r>
              <a:rPr lang="en-US" dirty="0"/>
              <a:t>emand goes </a:t>
            </a:r>
            <a:r>
              <a:rPr lang="en-US" dirty="0">
                <a:solidFill>
                  <a:srgbClr val="00B0F0"/>
                </a:solidFill>
              </a:rPr>
              <a:t>D</a:t>
            </a:r>
            <a:r>
              <a:rPr lang="en-US" dirty="0"/>
              <a:t>own.</a:t>
            </a:r>
          </a:p>
          <a:p>
            <a:r>
              <a:rPr lang="en-US" dirty="0">
                <a:solidFill>
                  <a:srgbClr val="00B0F0"/>
                </a:solidFill>
              </a:rPr>
              <a:t>3. S</a:t>
            </a:r>
            <a:r>
              <a:rPr lang="en-US" dirty="0"/>
              <a:t>upply goes to the </a:t>
            </a:r>
            <a:r>
              <a:rPr lang="en-US" dirty="0">
                <a:solidFill>
                  <a:srgbClr val="00B0F0"/>
                </a:solidFill>
              </a:rPr>
              <a:t>S</a:t>
            </a:r>
            <a:r>
              <a:rPr lang="en-US" dirty="0"/>
              <a:t>ky.</a:t>
            </a:r>
          </a:p>
          <a:p>
            <a:pPr marL="0" indent="0">
              <a:buNone/>
            </a:pPr>
            <a:endParaRPr lang="en-US" dirty="0"/>
          </a:p>
          <a:p>
            <a:pPr marL="0" indent="0">
              <a:buNone/>
            </a:pPr>
            <a:r>
              <a:rPr lang="en-US" dirty="0"/>
              <a:t>Activity:</a:t>
            </a:r>
          </a:p>
          <a:p>
            <a:pPr marL="0" indent="0">
              <a:buNone/>
            </a:pPr>
            <a:r>
              <a:rPr lang="en-US" dirty="0"/>
              <a:t>See how quickly you can draw it correctly.</a:t>
            </a:r>
          </a:p>
        </p:txBody>
      </p:sp>
      <p:pic>
        <p:nvPicPr>
          <p:cNvPr id="5" name="Picture 4"/>
          <p:cNvPicPr>
            <a:picLocks noChangeAspect="1"/>
          </p:cNvPicPr>
          <p:nvPr/>
        </p:nvPicPr>
        <p:blipFill>
          <a:blip r:embed="rId2"/>
          <a:stretch>
            <a:fillRect/>
          </a:stretch>
        </p:blipFill>
        <p:spPr>
          <a:xfrm>
            <a:off x="7057465" y="1116806"/>
            <a:ext cx="4778338" cy="3974400"/>
          </a:xfrm>
          <a:prstGeom prst="rect">
            <a:avLst/>
          </a:prstGeom>
        </p:spPr>
      </p:pic>
      <p:pic>
        <p:nvPicPr>
          <p:cNvPr id="4" name="Picture 3"/>
          <p:cNvPicPr>
            <a:picLocks noChangeAspect="1"/>
          </p:cNvPicPr>
          <p:nvPr/>
        </p:nvPicPr>
        <p:blipFill>
          <a:blip r:embed="rId3"/>
          <a:stretch>
            <a:fillRect/>
          </a:stretch>
        </p:blipFill>
        <p:spPr>
          <a:xfrm>
            <a:off x="10392628" y="365125"/>
            <a:ext cx="1443175" cy="955145"/>
          </a:xfrm>
          <a:prstGeom prst="rect">
            <a:avLst/>
          </a:prstGeom>
        </p:spPr>
      </p:pic>
      <p:sp>
        <p:nvSpPr>
          <p:cNvPr id="6" name="Down Arrow 5"/>
          <p:cNvSpPr/>
          <p:nvPr/>
        </p:nvSpPr>
        <p:spPr>
          <a:xfrm>
            <a:off x="10642600" y="3269106"/>
            <a:ext cx="596900" cy="106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62982" y="5091206"/>
            <a:ext cx="4045527"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There are some ways to remember how to draw the graph correctly.</a:t>
            </a:r>
          </a:p>
        </p:txBody>
      </p:sp>
    </p:spTree>
    <p:extLst>
      <p:ext uri="{BB962C8B-B14F-4D97-AF65-F5344CB8AC3E}">
        <p14:creationId xmlns:p14="http://schemas.microsoft.com/office/powerpoint/2010/main" val="39988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8000" dirty="0"/>
              <a:t>Equilibrium</a:t>
            </a:r>
          </a:p>
        </p:txBody>
      </p:sp>
      <p:sp>
        <p:nvSpPr>
          <p:cNvPr id="6" name="Text Placeholder 5"/>
          <p:cNvSpPr>
            <a:spLocks noGrp="1"/>
          </p:cNvSpPr>
          <p:nvPr>
            <p:ph type="body" idx="1"/>
          </p:nvPr>
        </p:nvSpPr>
        <p:spPr/>
        <p:txBody>
          <a:bodyPr/>
          <a:lstStyle/>
          <a:p>
            <a:endParaRPr lang="en-AU"/>
          </a:p>
        </p:txBody>
      </p:sp>
    </p:spTree>
    <p:extLst>
      <p:ext uri="{BB962C8B-B14F-4D97-AF65-F5344CB8AC3E}">
        <p14:creationId xmlns:p14="http://schemas.microsoft.com/office/powerpoint/2010/main" val="2241201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Checklist</a:t>
            </a:r>
          </a:p>
        </p:txBody>
      </p:sp>
      <p:sp>
        <p:nvSpPr>
          <p:cNvPr id="3" name="Content Placeholder 2"/>
          <p:cNvSpPr>
            <a:spLocks noGrp="1"/>
          </p:cNvSpPr>
          <p:nvPr>
            <p:ph idx="1"/>
          </p:nvPr>
        </p:nvSpPr>
        <p:spPr>
          <a:xfrm>
            <a:off x="838200" y="1825625"/>
            <a:ext cx="7275022" cy="4351338"/>
          </a:xfrm>
        </p:spPr>
        <p:txBody>
          <a:bodyPr>
            <a:normAutofit/>
          </a:bodyPr>
          <a:lstStyle/>
          <a:p>
            <a:pPr>
              <a:buFont typeface="Wingdings" panose="05000000000000000000" pitchFamily="2" charset="2"/>
              <a:buChar char="q"/>
            </a:pPr>
            <a:r>
              <a:rPr lang="en-US" dirty="0"/>
              <a:t>Equilibrium Price and Quantity</a:t>
            </a:r>
          </a:p>
          <a:p>
            <a:pPr>
              <a:buFont typeface="Wingdings" panose="05000000000000000000" pitchFamily="2" charset="2"/>
              <a:buChar char="q"/>
            </a:pPr>
            <a:r>
              <a:rPr lang="en-US" dirty="0"/>
              <a:t>Disequilibrium</a:t>
            </a:r>
          </a:p>
          <a:p>
            <a:pPr lvl="1">
              <a:buFont typeface="Wingdings" panose="05000000000000000000" pitchFamily="2" charset="2"/>
              <a:buChar char="q"/>
            </a:pPr>
            <a:r>
              <a:rPr lang="en-US" dirty="0"/>
              <a:t>Surplus and Shortage</a:t>
            </a:r>
          </a:p>
          <a:p>
            <a:pPr>
              <a:buFont typeface="Wingdings" panose="05000000000000000000" pitchFamily="2" charset="2"/>
              <a:buChar char="q"/>
            </a:pPr>
            <a:r>
              <a:rPr lang="en-US" dirty="0"/>
              <a:t>Change of Equilibrium</a:t>
            </a:r>
          </a:p>
          <a:p>
            <a:pPr lvl="1">
              <a:buFont typeface="Wingdings" panose="05000000000000000000" pitchFamily="2" charset="2"/>
              <a:buChar char="q"/>
            </a:pPr>
            <a:r>
              <a:rPr lang="en-US" dirty="0"/>
              <a:t>Double Shift Rule</a:t>
            </a:r>
          </a:p>
          <a:p>
            <a:pPr>
              <a:buFont typeface="Wingdings" panose="05000000000000000000" pitchFamily="2" charset="2"/>
              <a:buChar char="q"/>
            </a:pPr>
            <a:r>
              <a:rPr lang="en-US" dirty="0"/>
              <a:t>Connected Markets</a:t>
            </a:r>
          </a:p>
          <a:p>
            <a:pPr lvl="1">
              <a:buFont typeface="Wingdings" panose="05000000000000000000" pitchFamily="2" charset="2"/>
              <a:buChar char="q"/>
            </a:pPr>
            <a:r>
              <a:rPr lang="en-US" dirty="0"/>
              <a:t>Resources affecting the Good</a:t>
            </a:r>
          </a:p>
          <a:p>
            <a:pPr lvl="1">
              <a:buFont typeface="Wingdings" panose="05000000000000000000" pitchFamily="2" charset="2"/>
              <a:buChar char="q"/>
            </a:pPr>
            <a:r>
              <a:rPr lang="en-US" dirty="0"/>
              <a:t>Goods affecting the Resource</a:t>
            </a:r>
          </a:p>
          <a:p>
            <a:pPr lvl="1">
              <a:buFont typeface="Wingdings" panose="05000000000000000000" pitchFamily="2" charset="2"/>
              <a:buChar char="q"/>
            </a:pPr>
            <a:r>
              <a:rPr lang="en-US" dirty="0"/>
              <a:t>Substitutes and Complements </a:t>
            </a:r>
          </a:p>
        </p:txBody>
      </p:sp>
    </p:spTree>
    <p:extLst>
      <p:ext uri="{BB962C8B-B14F-4D97-AF65-F5344CB8AC3E}">
        <p14:creationId xmlns:p14="http://schemas.microsoft.com/office/powerpoint/2010/main" val="35344901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001293"/>
            <a:ext cx="10515600" cy="2175669"/>
          </a:xfrm>
        </p:spPr>
        <p:txBody>
          <a:bodyPr/>
          <a:lstStyle/>
          <a:p>
            <a:r>
              <a:rPr lang="en-US" dirty="0"/>
              <a:t>We can represent the demand schedule and supply schedule for a certain good. </a:t>
            </a:r>
          </a:p>
          <a:p>
            <a:pPr lvl="1"/>
            <a:r>
              <a:rPr lang="en-US" dirty="0">
                <a:solidFill>
                  <a:srgbClr val="00B0F0"/>
                </a:solidFill>
              </a:rPr>
              <a:t>Only at the price of $50 </a:t>
            </a:r>
            <a:r>
              <a:rPr lang="en-US" dirty="0"/>
              <a:t>is the </a:t>
            </a:r>
            <a:r>
              <a:rPr lang="en-US" dirty="0">
                <a:solidFill>
                  <a:srgbClr val="00B0F0"/>
                </a:solidFill>
              </a:rPr>
              <a:t>quantity demanded </a:t>
            </a:r>
            <a:r>
              <a:rPr lang="en-US" dirty="0"/>
              <a:t>and the </a:t>
            </a:r>
            <a:r>
              <a:rPr lang="en-US" dirty="0">
                <a:solidFill>
                  <a:srgbClr val="00B0F0"/>
                </a:solidFill>
              </a:rPr>
              <a:t>quantity supplied equal</a:t>
            </a:r>
            <a:r>
              <a:rPr lang="en-US" dirty="0"/>
              <a:t>. </a:t>
            </a:r>
          </a:p>
          <a:p>
            <a:pPr lvl="1"/>
            <a:r>
              <a:rPr lang="en-US" dirty="0"/>
              <a:t>This is the equilibrium point. </a:t>
            </a:r>
          </a:p>
        </p:txBody>
      </p:sp>
      <p:pic>
        <p:nvPicPr>
          <p:cNvPr id="4" name="Picture 3"/>
          <p:cNvPicPr>
            <a:picLocks noChangeAspect="1"/>
          </p:cNvPicPr>
          <p:nvPr/>
        </p:nvPicPr>
        <p:blipFill>
          <a:blip r:embed="rId2"/>
          <a:stretch>
            <a:fillRect/>
          </a:stretch>
        </p:blipFill>
        <p:spPr>
          <a:xfrm>
            <a:off x="628778" y="271220"/>
            <a:ext cx="10934443" cy="3730074"/>
          </a:xfrm>
          <a:prstGeom prst="rect">
            <a:avLst/>
          </a:prstGeom>
        </p:spPr>
      </p:pic>
    </p:spTree>
    <p:extLst>
      <p:ext uri="{BB962C8B-B14F-4D97-AF65-F5344CB8AC3E}">
        <p14:creationId xmlns:p14="http://schemas.microsoft.com/office/powerpoint/2010/main" val="2096010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65511"/>
            <a:ext cx="10515600" cy="1658751"/>
          </a:xfrm>
        </p:spPr>
        <p:txBody>
          <a:bodyPr/>
          <a:lstStyle/>
          <a:p>
            <a:r>
              <a:rPr lang="en-US" dirty="0"/>
              <a:t>What is meant by equilibrium price?</a:t>
            </a:r>
          </a:p>
          <a:p>
            <a:r>
              <a:rPr lang="en-US" dirty="0">
                <a:solidFill>
                  <a:srgbClr val="FF0000"/>
                </a:solidFill>
              </a:rPr>
              <a:t>Equilibrium price is the price at which quantity demanded (</a:t>
            </a:r>
            <a:r>
              <a:rPr lang="en-US" dirty="0" err="1">
                <a:solidFill>
                  <a:srgbClr val="FF0000"/>
                </a:solidFill>
              </a:rPr>
              <a:t>Qd</a:t>
            </a:r>
            <a:r>
              <a:rPr lang="en-US" dirty="0">
                <a:solidFill>
                  <a:srgbClr val="FF0000"/>
                </a:solidFill>
              </a:rPr>
              <a:t>) is equal to quantity supplied (Qs)</a:t>
            </a:r>
          </a:p>
          <a:p>
            <a:endParaRPr lang="en-US" dirty="0"/>
          </a:p>
        </p:txBody>
      </p:sp>
    </p:spTree>
    <p:extLst>
      <p:ext uri="{BB962C8B-B14F-4D97-AF65-F5344CB8AC3E}">
        <p14:creationId xmlns:p14="http://schemas.microsoft.com/office/powerpoint/2010/main" val="3399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590"/>
            <a:ext cx="10515600" cy="907098"/>
          </a:xfrm>
        </p:spPr>
        <p:txBody>
          <a:bodyPr>
            <a:noAutofit/>
          </a:bodyPr>
          <a:lstStyle/>
          <a:p>
            <a:r>
              <a:rPr lang="en-US" sz="3200" dirty="0"/>
              <a:t>Use a fully labeled diagram to illustrate equilibrium. Make sure to label the equilibrium quantity Q</a:t>
            </a:r>
            <a:r>
              <a:rPr lang="en-US" sz="3200" baseline="-25000" dirty="0"/>
              <a:t>E</a:t>
            </a:r>
            <a:r>
              <a:rPr lang="en-US" sz="3200" dirty="0"/>
              <a:t> and equilibrium price P</a:t>
            </a:r>
            <a:r>
              <a:rPr lang="en-US" sz="3200" baseline="-25000" dirty="0"/>
              <a:t>E</a:t>
            </a:r>
            <a:r>
              <a:rPr lang="en-US" sz="3200" dirty="0"/>
              <a:t> </a:t>
            </a:r>
            <a:br>
              <a:rPr lang="en-US" sz="3200" dirty="0"/>
            </a:br>
            <a:endParaRPr lang="en-US" sz="3200"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47915" y="1825625"/>
            <a:ext cx="8880147" cy="465012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60960" y="2384280"/>
              <a:ext cx="7295760" cy="4366800"/>
            </p14:xfrm>
          </p:contentPart>
        </mc:Choice>
        <mc:Fallback xmlns="">
          <p:pic>
            <p:nvPicPr>
              <p:cNvPr id="7" name="Ink 6"/>
              <p:cNvPicPr/>
              <p:nvPr/>
            </p:nvPicPr>
            <p:blipFill>
              <a:blip r:embed="rId5"/>
              <a:stretch>
                <a:fillRect/>
              </a:stretch>
            </p:blipFill>
            <p:spPr>
              <a:xfrm>
                <a:off x="651600" y="2374920"/>
                <a:ext cx="7314480" cy="4385520"/>
              </a:xfrm>
              <a:prstGeom prst="rect">
                <a:avLst/>
              </a:prstGeom>
            </p:spPr>
          </p:pic>
        </mc:Fallback>
      </mc:AlternateContent>
      <p:sp>
        <p:nvSpPr>
          <p:cNvPr id="8" name="TextBox 7"/>
          <p:cNvSpPr txBox="1"/>
          <p:nvPr/>
        </p:nvSpPr>
        <p:spPr>
          <a:xfrm>
            <a:off x="8081682" y="3657600"/>
            <a:ext cx="3272118" cy="1477328"/>
          </a:xfrm>
          <a:prstGeom prst="rect">
            <a:avLst/>
          </a:prstGeom>
          <a:noFill/>
        </p:spPr>
        <p:txBody>
          <a:bodyPr wrap="square" rtlCol="0">
            <a:spAutoFit/>
          </a:bodyPr>
          <a:lstStyle/>
          <a:p>
            <a:r>
              <a:rPr lang="en-US" dirty="0">
                <a:solidFill>
                  <a:srgbClr val="FF0000"/>
                </a:solidFill>
              </a:rPr>
              <a:t>Equilibrium quantity corresponds to the Equilibrium price.</a:t>
            </a:r>
          </a:p>
          <a:p>
            <a:endParaRPr lang="en-US" dirty="0">
              <a:solidFill>
                <a:srgbClr val="FF0000"/>
              </a:solidFill>
            </a:endParaRPr>
          </a:p>
          <a:p>
            <a:r>
              <a:rPr lang="en-US" dirty="0">
                <a:solidFill>
                  <a:srgbClr val="FF0000"/>
                </a:solidFill>
              </a:rPr>
              <a:t>It is where </a:t>
            </a:r>
            <a:r>
              <a:rPr lang="en-US" dirty="0" err="1">
                <a:solidFill>
                  <a:srgbClr val="FF0000"/>
                </a:solidFill>
              </a:rPr>
              <a:t>Qd</a:t>
            </a:r>
            <a:r>
              <a:rPr lang="en-US" dirty="0">
                <a:solidFill>
                  <a:srgbClr val="FF0000"/>
                </a:solidFill>
              </a:rPr>
              <a:t> = Qs. </a:t>
            </a:r>
          </a:p>
        </p:txBody>
      </p:sp>
      <p:sp>
        <p:nvSpPr>
          <p:cNvPr id="9" name="TextBox 8"/>
          <p:cNvSpPr txBox="1"/>
          <p:nvPr/>
        </p:nvSpPr>
        <p:spPr>
          <a:xfrm>
            <a:off x="8780929" y="1825625"/>
            <a:ext cx="2904565" cy="1200329"/>
          </a:xfrm>
          <a:prstGeom prst="rect">
            <a:avLst/>
          </a:prstGeom>
          <a:solidFill>
            <a:srgbClr val="FFFF00"/>
          </a:solidFill>
        </p:spPr>
        <p:txBody>
          <a:bodyPr wrap="square" rtlCol="0">
            <a:spAutoFit/>
          </a:bodyPr>
          <a:lstStyle/>
          <a:p>
            <a:r>
              <a:rPr lang="en-US" dirty="0"/>
              <a:t>The equilibrium point, equilibrium price and equilibrium quantity are a ‘package’ that go together.</a:t>
            </a:r>
          </a:p>
        </p:txBody>
      </p:sp>
    </p:spTree>
    <p:extLst>
      <p:ext uri="{BB962C8B-B14F-4D97-AF65-F5344CB8AC3E}">
        <p14:creationId xmlns:p14="http://schemas.microsoft.com/office/powerpoint/2010/main" val="40739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market? </a:t>
            </a:r>
          </a:p>
        </p:txBody>
      </p:sp>
      <p:sp>
        <p:nvSpPr>
          <p:cNvPr id="3" name="Content Placeholder 2"/>
          <p:cNvSpPr>
            <a:spLocks noGrp="1"/>
          </p:cNvSpPr>
          <p:nvPr>
            <p:ph idx="1"/>
          </p:nvPr>
        </p:nvSpPr>
        <p:spPr>
          <a:xfrm>
            <a:off x="457200" y="1690688"/>
            <a:ext cx="5880100" cy="4351338"/>
          </a:xfrm>
        </p:spPr>
        <p:txBody>
          <a:bodyPr>
            <a:normAutofit fontScale="85000" lnSpcReduction="10000"/>
          </a:bodyPr>
          <a:lstStyle/>
          <a:p>
            <a:r>
              <a:rPr lang="en-US" dirty="0"/>
              <a:t>A market is </a:t>
            </a:r>
            <a:r>
              <a:rPr lang="en-US" dirty="0">
                <a:solidFill>
                  <a:srgbClr val="00B0F0"/>
                </a:solidFill>
              </a:rPr>
              <a:t>where buyers and sellers </a:t>
            </a:r>
            <a:r>
              <a:rPr lang="en-US" dirty="0"/>
              <a:t>come together and </a:t>
            </a:r>
            <a:r>
              <a:rPr lang="en-US" dirty="0">
                <a:solidFill>
                  <a:srgbClr val="00B0F0"/>
                </a:solidFill>
              </a:rPr>
              <a:t>transact on goods and services</a:t>
            </a:r>
            <a:r>
              <a:rPr lang="en-US" dirty="0"/>
              <a:t>.</a:t>
            </a:r>
          </a:p>
          <a:p>
            <a:r>
              <a:rPr lang="en-US" dirty="0"/>
              <a:t>Markets have always had a physical meaning where many different sellers could set up shop and consumers knew where to go to buy certain goods.</a:t>
            </a:r>
          </a:p>
          <a:p>
            <a:r>
              <a:rPr lang="en-US" dirty="0"/>
              <a:t>Increasingly </a:t>
            </a:r>
            <a:r>
              <a:rPr lang="en-US" dirty="0">
                <a:solidFill>
                  <a:srgbClr val="0070C0"/>
                </a:solidFill>
              </a:rPr>
              <a:t>markets are becoming more and more spread out and connected</a:t>
            </a:r>
            <a:r>
              <a:rPr lang="en-US" dirty="0"/>
              <a:t> (or even replaced!) by technology. </a:t>
            </a:r>
          </a:p>
          <a:p>
            <a:r>
              <a:rPr lang="en-US" dirty="0"/>
              <a:t>When we talk about a market, we are often referring to the whole country (China), region (Asia) and even the globe!</a:t>
            </a:r>
          </a:p>
          <a:p>
            <a:endParaRPr lang="en-US" dirty="0"/>
          </a:p>
        </p:txBody>
      </p:sp>
      <p:sp>
        <p:nvSpPr>
          <p:cNvPr id="4" name="TextBox 3"/>
          <p:cNvSpPr txBox="1"/>
          <p:nvPr/>
        </p:nvSpPr>
        <p:spPr>
          <a:xfrm>
            <a:off x="6007100" y="266700"/>
            <a:ext cx="5346700" cy="1323439"/>
          </a:xfrm>
          <a:prstGeom prst="rect">
            <a:avLst/>
          </a:prstGeom>
          <a:solidFill>
            <a:srgbClr val="FFFF00"/>
          </a:solidFill>
        </p:spPr>
        <p:txBody>
          <a:bodyPr wrap="square" rtlCol="0">
            <a:spAutoFit/>
          </a:bodyPr>
          <a:lstStyle/>
          <a:p>
            <a:r>
              <a:rPr lang="en-US" sz="2000" dirty="0">
                <a:solidFill>
                  <a:srgbClr val="FF0000"/>
                </a:solidFill>
              </a:rPr>
              <a:t>Summary</a:t>
            </a:r>
          </a:p>
          <a:p>
            <a:r>
              <a:rPr lang="en-US" sz="2000" dirty="0">
                <a:solidFill>
                  <a:srgbClr val="FF0000"/>
                </a:solidFill>
              </a:rPr>
              <a:t>A market is a space where buyers and sellers come together to transact. ALL the buyers. ALL the sellers. </a:t>
            </a:r>
          </a:p>
        </p:txBody>
      </p:sp>
      <p:pic>
        <p:nvPicPr>
          <p:cNvPr id="5" name="Picture 4"/>
          <p:cNvPicPr>
            <a:picLocks noChangeAspect="1"/>
          </p:cNvPicPr>
          <p:nvPr/>
        </p:nvPicPr>
        <p:blipFill>
          <a:blip r:embed="rId2"/>
          <a:stretch>
            <a:fillRect/>
          </a:stretch>
        </p:blipFill>
        <p:spPr>
          <a:xfrm>
            <a:off x="7064554" y="1380788"/>
            <a:ext cx="2498546" cy="1685527"/>
          </a:xfrm>
          <a:prstGeom prst="rect">
            <a:avLst/>
          </a:prstGeom>
        </p:spPr>
      </p:pic>
      <p:pic>
        <p:nvPicPr>
          <p:cNvPr id="6" name="Picture 5"/>
          <p:cNvPicPr>
            <a:picLocks noChangeAspect="1"/>
          </p:cNvPicPr>
          <p:nvPr/>
        </p:nvPicPr>
        <p:blipFill>
          <a:blip r:embed="rId3"/>
          <a:stretch>
            <a:fillRect/>
          </a:stretch>
        </p:blipFill>
        <p:spPr>
          <a:xfrm>
            <a:off x="7886341" y="2738794"/>
            <a:ext cx="2914580" cy="1630006"/>
          </a:xfrm>
          <a:prstGeom prst="rect">
            <a:avLst/>
          </a:prstGeom>
        </p:spPr>
      </p:pic>
      <p:pic>
        <p:nvPicPr>
          <p:cNvPr id="7" name="Picture 6"/>
          <p:cNvPicPr>
            <a:picLocks noChangeAspect="1"/>
          </p:cNvPicPr>
          <p:nvPr/>
        </p:nvPicPr>
        <p:blipFill>
          <a:blip r:embed="rId4"/>
          <a:stretch>
            <a:fillRect/>
          </a:stretch>
        </p:blipFill>
        <p:spPr>
          <a:xfrm>
            <a:off x="8948588" y="4419123"/>
            <a:ext cx="2722712" cy="1657829"/>
          </a:xfrm>
          <a:prstGeom prst="rect">
            <a:avLst/>
          </a:prstGeom>
        </p:spPr>
      </p:pic>
      <p:pic>
        <p:nvPicPr>
          <p:cNvPr id="8" name="Picture 7"/>
          <p:cNvPicPr>
            <a:picLocks noChangeAspect="1"/>
          </p:cNvPicPr>
          <p:nvPr/>
        </p:nvPicPr>
        <p:blipFill>
          <a:blip r:embed="rId5"/>
          <a:stretch>
            <a:fillRect/>
          </a:stretch>
        </p:blipFill>
        <p:spPr>
          <a:xfrm>
            <a:off x="7081427" y="4467002"/>
            <a:ext cx="1867161" cy="1609950"/>
          </a:xfrm>
          <a:prstGeom prst="rect">
            <a:avLst/>
          </a:prstGeom>
        </p:spPr>
      </p:pic>
    </p:spTree>
    <p:extLst>
      <p:ext uri="{BB962C8B-B14F-4D97-AF65-F5344CB8AC3E}">
        <p14:creationId xmlns:p14="http://schemas.microsoft.com/office/powerpoint/2010/main" val="4526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7673788" y="1825625"/>
            <a:ext cx="3680012" cy="4351338"/>
          </a:xfrm>
        </p:spPr>
        <p:txBody>
          <a:bodyPr/>
          <a:lstStyle/>
          <a:p>
            <a:r>
              <a:rPr lang="en-AU" dirty="0">
                <a:solidFill>
                  <a:srgbClr val="FF0000"/>
                </a:solidFill>
              </a:rPr>
              <a:t>Answer: B because </a:t>
            </a:r>
            <a:r>
              <a:rPr lang="en-AU" dirty="0" err="1">
                <a:solidFill>
                  <a:srgbClr val="FF0000"/>
                </a:solidFill>
              </a:rPr>
              <a:t>Qd</a:t>
            </a:r>
            <a:r>
              <a:rPr lang="en-AU" dirty="0">
                <a:solidFill>
                  <a:srgbClr val="FF0000"/>
                </a:solidFill>
              </a:rPr>
              <a:t> = Qs at equilibrium</a:t>
            </a:r>
          </a:p>
        </p:txBody>
      </p:sp>
      <p:pic>
        <p:nvPicPr>
          <p:cNvPr id="7" name="Picture 6"/>
          <p:cNvPicPr>
            <a:picLocks noChangeAspect="1"/>
          </p:cNvPicPr>
          <p:nvPr/>
        </p:nvPicPr>
        <p:blipFill>
          <a:blip r:embed="rId2"/>
          <a:stretch>
            <a:fillRect/>
          </a:stretch>
        </p:blipFill>
        <p:spPr>
          <a:xfrm>
            <a:off x="360222" y="365125"/>
            <a:ext cx="7430537" cy="3362794"/>
          </a:xfrm>
          <a:prstGeom prst="rect">
            <a:avLst/>
          </a:prstGeom>
        </p:spPr>
      </p:pic>
    </p:spTree>
    <p:extLst>
      <p:ext uri="{BB962C8B-B14F-4D97-AF65-F5344CB8AC3E}">
        <p14:creationId xmlns:p14="http://schemas.microsoft.com/office/powerpoint/2010/main" val="16111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the price is too high or low?</a:t>
            </a:r>
          </a:p>
        </p:txBody>
      </p:sp>
      <p:pic>
        <p:nvPicPr>
          <p:cNvPr id="5" name="Content Placeholder 4"/>
          <p:cNvPicPr>
            <a:picLocks noGrp="1" noChangeAspect="1"/>
          </p:cNvPicPr>
          <p:nvPr>
            <p:ph idx="1"/>
          </p:nvPr>
        </p:nvPicPr>
        <p:blipFill>
          <a:blip r:embed="rId2"/>
          <a:stretch>
            <a:fillRect/>
          </a:stretch>
        </p:blipFill>
        <p:spPr>
          <a:xfrm>
            <a:off x="5925619" y="1652583"/>
            <a:ext cx="5534797" cy="3705742"/>
          </a:xfrm>
          <a:prstGeom prst="rect">
            <a:avLst/>
          </a:prstGeom>
        </p:spPr>
      </p:pic>
      <p:pic>
        <p:nvPicPr>
          <p:cNvPr id="4" name="Picture 3"/>
          <p:cNvPicPr>
            <a:picLocks noChangeAspect="1"/>
          </p:cNvPicPr>
          <p:nvPr/>
        </p:nvPicPr>
        <p:blipFill>
          <a:blip r:embed="rId3"/>
          <a:stretch>
            <a:fillRect/>
          </a:stretch>
        </p:blipFill>
        <p:spPr>
          <a:xfrm>
            <a:off x="0" y="1690688"/>
            <a:ext cx="5734850" cy="3629532"/>
          </a:xfrm>
          <a:prstGeom prst="rect">
            <a:avLst/>
          </a:prstGeom>
        </p:spPr>
      </p:pic>
      <p:sp>
        <p:nvSpPr>
          <p:cNvPr id="6" name="TextBox 5"/>
          <p:cNvSpPr txBox="1"/>
          <p:nvPr/>
        </p:nvSpPr>
        <p:spPr>
          <a:xfrm>
            <a:off x="146717" y="4919449"/>
            <a:ext cx="5471379" cy="1938992"/>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t>There will be a </a:t>
            </a:r>
            <a:r>
              <a:rPr lang="en-US" sz="2000" dirty="0">
                <a:solidFill>
                  <a:srgbClr val="00B0F0"/>
                </a:solidFill>
              </a:rPr>
              <a:t>shortage</a:t>
            </a:r>
            <a:r>
              <a:rPr lang="en-US" sz="2000" dirty="0"/>
              <a:t> because many consumers will be willing to pay such a low price. </a:t>
            </a:r>
          </a:p>
          <a:p>
            <a:pPr marL="342900" indent="-342900">
              <a:buFont typeface="Arial" panose="020B0604020202020204" pitchFamily="34" charset="0"/>
              <a:buChar char="•"/>
            </a:pPr>
            <a:r>
              <a:rPr lang="en-US" sz="2000" dirty="0"/>
              <a:t>Suppliers won’t want to sell many units at this price. </a:t>
            </a:r>
          </a:p>
          <a:p>
            <a:pPr marL="342900" indent="-342900">
              <a:buFont typeface="Arial" panose="020B0604020202020204" pitchFamily="34" charset="0"/>
              <a:buChar char="•"/>
            </a:pPr>
            <a:r>
              <a:rPr lang="en-US" sz="2000" dirty="0"/>
              <a:t>As a result: The supplier will </a:t>
            </a:r>
            <a:r>
              <a:rPr lang="en-US" sz="2000" dirty="0">
                <a:solidFill>
                  <a:srgbClr val="00B0F0"/>
                </a:solidFill>
              </a:rPr>
              <a:t>raise</a:t>
            </a:r>
            <a:r>
              <a:rPr lang="en-US" sz="2000" dirty="0"/>
              <a:t> </a:t>
            </a:r>
            <a:r>
              <a:rPr lang="en-US" sz="2000" dirty="0">
                <a:solidFill>
                  <a:srgbClr val="00B0F0"/>
                </a:solidFill>
              </a:rPr>
              <a:t>the</a:t>
            </a:r>
            <a:r>
              <a:rPr lang="en-US" sz="2000" dirty="0"/>
              <a:t> </a:t>
            </a:r>
            <a:r>
              <a:rPr lang="en-US" sz="2000" dirty="0">
                <a:solidFill>
                  <a:srgbClr val="00B0F0"/>
                </a:solidFill>
              </a:rPr>
              <a:t>price</a:t>
            </a:r>
            <a:r>
              <a:rPr lang="en-US" sz="2000" dirty="0"/>
              <a:t> until they reach equilibrium.</a:t>
            </a:r>
          </a:p>
        </p:txBody>
      </p:sp>
      <p:sp>
        <p:nvSpPr>
          <p:cNvPr id="7" name="TextBox 6"/>
          <p:cNvSpPr txBox="1"/>
          <p:nvPr/>
        </p:nvSpPr>
        <p:spPr>
          <a:xfrm>
            <a:off x="5903593" y="5060572"/>
            <a:ext cx="6070599" cy="1631216"/>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t>There will be a </a:t>
            </a:r>
            <a:r>
              <a:rPr lang="en-US" sz="2000" dirty="0">
                <a:solidFill>
                  <a:srgbClr val="00B0F0"/>
                </a:solidFill>
              </a:rPr>
              <a:t>surplus</a:t>
            </a:r>
            <a:r>
              <a:rPr lang="en-US" sz="2000" dirty="0"/>
              <a:t>. Many products will remain unsold because suppliers want to sell at this price </a:t>
            </a:r>
          </a:p>
          <a:p>
            <a:pPr marL="342900" indent="-342900">
              <a:buFont typeface="Arial" panose="020B0604020202020204" pitchFamily="34" charset="0"/>
              <a:buChar char="•"/>
            </a:pPr>
            <a:r>
              <a:rPr lang="en-US" sz="2000" dirty="0"/>
              <a:t>However only a few consumers will want to pay this price.</a:t>
            </a:r>
          </a:p>
          <a:p>
            <a:pPr marL="342900" indent="-342900">
              <a:buFont typeface="Arial" panose="020B0604020202020204" pitchFamily="34" charset="0"/>
              <a:buChar char="•"/>
            </a:pPr>
            <a:r>
              <a:rPr lang="en-US" sz="2000" dirty="0"/>
              <a:t>The supplier will </a:t>
            </a:r>
            <a:r>
              <a:rPr lang="en-US" sz="2000" dirty="0">
                <a:solidFill>
                  <a:srgbClr val="00B0F0"/>
                </a:solidFill>
              </a:rPr>
              <a:t>lower</a:t>
            </a:r>
            <a:r>
              <a:rPr lang="en-US" sz="2000" dirty="0"/>
              <a:t> </a:t>
            </a:r>
            <a:r>
              <a:rPr lang="en-US" sz="2000" dirty="0">
                <a:solidFill>
                  <a:srgbClr val="00B0F0"/>
                </a:solidFill>
              </a:rPr>
              <a:t>their</a:t>
            </a:r>
            <a:r>
              <a:rPr lang="en-US" sz="2000" dirty="0"/>
              <a:t> </a:t>
            </a:r>
            <a:r>
              <a:rPr lang="en-US" sz="2000" dirty="0">
                <a:solidFill>
                  <a:srgbClr val="00B0F0"/>
                </a:solidFill>
              </a:rPr>
              <a:t>price</a:t>
            </a:r>
            <a:r>
              <a:rPr lang="en-US" sz="2000" dirty="0"/>
              <a:t>. </a:t>
            </a:r>
          </a:p>
        </p:txBody>
      </p:sp>
      <p:sp>
        <p:nvSpPr>
          <p:cNvPr id="3" name="TextBox 2"/>
          <p:cNvSpPr txBox="1"/>
          <p:nvPr/>
        </p:nvSpPr>
        <p:spPr>
          <a:xfrm>
            <a:off x="2400274" y="2115418"/>
            <a:ext cx="1963271" cy="461665"/>
          </a:xfrm>
          <a:prstGeom prst="rect">
            <a:avLst/>
          </a:prstGeom>
          <a:solidFill>
            <a:schemeClr val="accent1">
              <a:lumMod val="40000"/>
              <a:lumOff val="60000"/>
            </a:schemeClr>
          </a:solidFill>
        </p:spPr>
        <p:txBody>
          <a:bodyPr wrap="square" rtlCol="0">
            <a:spAutoFit/>
          </a:bodyPr>
          <a:lstStyle/>
          <a:p>
            <a:r>
              <a:rPr lang="en-US" sz="2400" b="1" dirty="0"/>
              <a:t>Price too low</a:t>
            </a:r>
          </a:p>
        </p:txBody>
      </p:sp>
      <p:sp>
        <p:nvSpPr>
          <p:cNvPr id="9" name="TextBox 8"/>
          <p:cNvSpPr txBox="1"/>
          <p:nvPr/>
        </p:nvSpPr>
        <p:spPr>
          <a:xfrm>
            <a:off x="1573306" y="1629792"/>
            <a:ext cx="3781320" cy="461665"/>
          </a:xfrm>
          <a:prstGeom prst="rect">
            <a:avLst/>
          </a:prstGeom>
          <a:solidFill>
            <a:srgbClr val="FFFF00"/>
          </a:solidFill>
        </p:spPr>
        <p:txBody>
          <a:bodyPr wrap="square" rtlCol="0">
            <a:spAutoFit/>
          </a:bodyPr>
          <a:lstStyle/>
          <a:p>
            <a:r>
              <a:rPr lang="en-US" sz="2400" b="1" dirty="0">
                <a:solidFill>
                  <a:schemeClr val="bg2">
                    <a:lumMod val="25000"/>
                  </a:schemeClr>
                </a:solidFill>
              </a:rPr>
              <a:t>Excess Demand - Shortage</a:t>
            </a:r>
          </a:p>
        </p:txBody>
      </p:sp>
      <p:sp>
        <p:nvSpPr>
          <p:cNvPr id="10" name="TextBox 9"/>
          <p:cNvSpPr txBox="1"/>
          <p:nvPr/>
        </p:nvSpPr>
        <p:spPr>
          <a:xfrm>
            <a:off x="7270990" y="1464670"/>
            <a:ext cx="3993909" cy="461665"/>
          </a:xfrm>
          <a:prstGeom prst="rect">
            <a:avLst/>
          </a:prstGeom>
          <a:solidFill>
            <a:srgbClr val="FFFF00"/>
          </a:solidFill>
        </p:spPr>
        <p:txBody>
          <a:bodyPr wrap="square" rtlCol="0">
            <a:spAutoFit/>
          </a:bodyPr>
          <a:lstStyle/>
          <a:p>
            <a:r>
              <a:rPr lang="en-US" sz="2400" b="1" dirty="0">
                <a:solidFill>
                  <a:schemeClr val="bg2">
                    <a:lumMod val="25000"/>
                  </a:schemeClr>
                </a:solidFill>
              </a:rPr>
              <a:t>Excess Supply - Surplus</a:t>
            </a:r>
          </a:p>
        </p:txBody>
      </p:sp>
      <p:sp>
        <p:nvSpPr>
          <p:cNvPr id="8" name="TextBox 7"/>
          <p:cNvSpPr txBox="1"/>
          <p:nvPr/>
        </p:nvSpPr>
        <p:spPr>
          <a:xfrm>
            <a:off x="9497145" y="1889823"/>
            <a:ext cx="1963271" cy="461665"/>
          </a:xfrm>
          <a:prstGeom prst="rect">
            <a:avLst/>
          </a:prstGeom>
          <a:solidFill>
            <a:schemeClr val="accent1">
              <a:lumMod val="40000"/>
              <a:lumOff val="60000"/>
            </a:schemeClr>
          </a:solidFill>
        </p:spPr>
        <p:txBody>
          <a:bodyPr wrap="square" rtlCol="0">
            <a:spAutoFit/>
          </a:bodyPr>
          <a:lstStyle/>
          <a:p>
            <a:r>
              <a:rPr lang="en-US" sz="2400" b="1" dirty="0"/>
              <a:t>Price too high</a:t>
            </a:r>
          </a:p>
        </p:txBody>
      </p:sp>
      <p:sp>
        <p:nvSpPr>
          <p:cNvPr id="11" name="Down Arrow 10"/>
          <p:cNvSpPr/>
          <p:nvPr/>
        </p:nvSpPr>
        <p:spPr>
          <a:xfrm rot="3201602">
            <a:off x="4660180" y="2964952"/>
            <a:ext cx="477050" cy="11176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136465">
            <a:off x="1472480" y="2946647"/>
            <a:ext cx="477050" cy="1117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8927382">
            <a:off x="7320376" y="1952246"/>
            <a:ext cx="477050" cy="11176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257123">
            <a:off x="10006861" y="2212860"/>
            <a:ext cx="477050" cy="80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10327" y="4516582"/>
            <a:ext cx="1043709" cy="543990"/>
          </a:xfrm>
          <a:prstGeom prst="rect">
            <a:avLst/>
          </a:prstGeom>
          <a:solidFill>
            <a:schemeClr val="accent1">
              <a:lumMod val="60000"/>
              <a:lumOff val="40000"/>
              <a:alpha val="39000"/>
            </a:schemeClr>
          </a:solidFill>
        </p:spPr>
        <p:txBody>
          <a:bodyPr wrap="square" rtlCol="0">
            <a:spAutoFit/>
          </a:bodyPr>
          <a:lstStyle/>
          <a:p>
            <a:endParaRPr lang="en-AU" dirty="0"/>
          </a:p>
        </p:txBody>
      </p:sp>
      <p:sp>
        <p:nvSpPr>
          <p:cNvPr id="16" name="TextBox 15"/>
          <p:cNvSpPr txBox="1"/>
          <p:nvPr/>
        </p:nvSpPr>
        <p:spPr>
          <a:xfrm>
            <a:off x="3995791" y="4545753"/>
            <a:ext cx="1043709" cy="543990"/>
          </a:xfrm>
          <a:prstGeom prst="rect">
            <a:avLst/>
          </a:prstGeom>
          <a:solidFill>
            <a:srgbClr val="00B050">
              <a:alpha val="39000"/>
            </a:srgbClr>
          </a:solidFill>
        </p:spPr>
        <p:txBody>
          <a:bodyPr wrap="square" rtlCol="0">
            <a:spAutoFit/>
          </a:bodyPr>
          <a:lstStyle/>
          <a:p>
            <a:endParaRPr lang="en-AU" dirty="0"/>
          </a:p>
        </p:txBody>
      </p:sp>
      <p:sp>
        <p:nvSpPr>
          <p:cNvPr id="17" name="TextBox 16"/>
          <p:cNvSpPr txBox="1"/>
          <p:nvPr/>
        </p:nvSpPr>
        <p:spPr>
          <a:xfrm>
            <a:off x="7640733" y="4556871"/>
            <a:ext cx="1043709" cy="543990"/>
          </a:xfrm>
          <a:prstGeom prst="rect">
            <a:avLst/>
          </a:prstGeom>
          <a:solidFill>
            <a:srgbClr val="00B050">
              <a:alpha val="39000"/>
            </a:srgbClr>
          </a:solidFill>
        </p:spPr>
        <p:txBody>
          <a:bodyPr wrap="square" rtlCol="0">
            <a:spAutoFit/>
          </a:bodyPr>
          <a:lstStyle/>
          <a:p>
            <a:endParaRPr lang="en-AU" dirty="0"/>
          </a:p>
        </p:txBody>
      </p:sp>
      <p:sp>
        <p:nvSpPr>
          <p:cNvPr id="18" name="TextBox 17"/>
          <p:cNvSpPr txBox="1"/>
          <p:nvPr/>
        </p:nvSpPr>
        <p:spPr>
          <a:xfrm>
            <a:off x="9723533" y="4570013"/>
            <a:ext cx="1043709" cy="543990"/>
          </a:xfrm>
          <a:prstGeom prst="rect">
            <a:avLst/>
          </a:prstGeom>
          <a:solidFill>
            <a:schemeClr val="accent1">
              <a:lumMod val="60000"/>
              <a:lumOff val="40000"/>
              <a:alpha val="39000"/>
            </a:schemeClr>
          </a:solidFill>
        </p:spPr>
        <p:txBody>
          <a:bodyPr wrap="square" rtlCol="0">
            <a:spAutoFit/>
          </a:bodyPr>
          <a:lstStyle/>
          <a:p>
            <a:endParaRPr lang="en-AU" dirty="0"/>
          </a:p>
        </p:txBody>
      </p:sp>
    </p:spTree>
    <p:extLst>
      <p:ext uri="{BB962C8B-B14F-4D97-AF65-F5344CB8AC3E}">
        <p14:creationId xmlns:p14="http://schemas.microsoft.com/office/powerpoint/2010/main" val="425167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8657"/>
          </a:xfrm>
        </p:spPr>
        <p:txBody>
          <a:bodyPr/>
          <a:lstStyle/>
          <a:p>
            <a:r>
              <a:rPr lang="en-US" dirty="0"/>
              <a:t>Price Mechanism</a:t>
            </a:r>
          </a:p>
        </p:txBody>
      </p:sp>
      <p:pic>
        <p:nvPicPr>
          <p:cNvPr id="5" name="Content Placeholder 4"/>
          <p:cNvPicPr>
            <a:picLocks noGrp="1" noChangeAspect="1"/>
          </p:cNvPicPr>
          <p:nvPr>
            <p:ph idx="1"/>
          </p:nvPr>
        </p:nvPicPr>
        <p:blipFill>
          <a:blip r:embed="rId2"/>
          <a:stretch>
            <a:fillRect/>
          </a:stretch>
        </p:blipFill>
        <p:spPr>
          <a:xfrm>
            <a:off x="6652559" y="365125"/>
            <a:ext cx="4523441" cy="3028603"/>
          </a:xfrm>
          <a:prstGeom prst="rect">
            <a:avLst/>
          </a:prstGeom>
        </p:spPr>
      </p:pic>
      <p:pic>
        <p:nvPicPr>
          <p:cNvPr id="4" name="Picture 3"/>
          <p:cNvPicPr>
            <a:picLocks noChangeAspect="1"/>
          </p:cNvPicPr>
          <p:nvPr/>
        </p:nvPicPr>
        <p:blipFill>
          <a:blip r:embed="rId3"/>
          <a:stretch>
            <a:fillRect/>
          </a:stretch>
        </p:blipFill>
        <p:spPr>
          <a:xfrm>
            <a:off x="6939047" y="3827998"/>
            <a:ext cx="4661920" cy="2950485"/>
          </a:xfrm>
          <a:prstGeom prst="rect">
            <a:avLst/>
          </a:prstGeom>
        </p:spPr>
      </p:pic>
      <p:sp>
        <p:nvSpPr>
          <p:cNvPr id="3" name="TextBox 2"/>
          <p:cNvSpPr txBox="1"/>
          <p:nvPr/>
        </p:nvSpPr>
        <p:spPr>
          <a:xfrm>
            <a:off x="10378018" y="3504725"/>
            <a:ext cx="1595964" cy="369332"/>
          </a:xfrm>
          <a:prstGeom prst="rect">
            <a:avLst/>
          </a:prstGeom>
          <a:solidFill>
            <a:schemeClr val="accent1">
              <a:lumMod val="40000"/>
              <a:lumOff val="60000"/>
            </a:schemeClr>
          </a:solidFill>
        </p:spPr>
        <p:txBody>
          <a:bodyPr wrap="square" rtlCol="0">
            <a:spAutoFit/>
          </a:bodyPr>
          <a:lstStyle/>
          <a:p>
            <a:r>
              <a:rPr lang="en-US" b="1" dirty="0"/>
              <a:t>Price too low</a:t>
            </a:r>
          </a:p>
        </p:txBody>
      </p:sp>
      <p:sp>
        <p:nvSpPr>
          <p:cNvPr id="8" name="TextBox 7"/>
          <p:cNvSpPr txBox="1"/>
          <p:nvPr/>
        </p:nvSpPr>
        <p:spPr>
          <a:xfrm>
            <a:off x="10191772" y="259747"/>
            <a:ext cx="1604529" cy="369332"/>
          </a:xfrm>
          <a:prstGeom prst="rect">
            <a:avLst/>
          </a:prstGeom>
          <a:solidFill>
            <a:schemeClr val="accent1">
              <a:lumMod val="40000"/>
              <a:lumOff val="60000"/>
            </a:schemeClr>
          </a:solidFill>
        </p:spPr>
        <p:txBody>
          <a:bodyPr wrap="square" rtlCol="0">
            <a:spAutoFit/>
          </a:bodyPr>
          <a:lstStyle/>
          <a:p>
            <a:r>
              <a:rPr lang="en-US" b="1" dirty="0"/>
              <a:t>Price too high</a:t>
            </a:r>
          </a:p>
        </p:txBody>
      </p:sp>
      <p:sp>
        <p:nvSpPr>
          <p:cNvPr id="9" name="TextBox 8"/>
          <p:cNvSpPr txBox="1"/>
          <p:nvPr/>
        </p:nvSpPr>
        <p:spPr>
          <a:xfrm>
            <a:off x="8265350" y="3473947"/>
            <a:ext cx="1926422" cy="400110"/>
          </a:xfrm>
          <a:prstGeom prst="rect">
            <a:avLst/>
          </a:prstGeom>
          <a:solidFill>
            <a:srgbClr val="FFFF00"/>
          </a:solidFill>
        </p:spPr>
        <p:txBody>
          <a:bodyPr wrap="square" rtlCol="0">
            <a:spAutoFit/>
          </a:bodyPr>
          <a:lstStyle/>
          <a:p>
            <a:r>
              <a:rPr lang="en-US" sz="2000" b="1" dirty="0">
                <a:solidFill>
                  <a:schemeClr val="bg2">
                    <a:lumMod val="25000"/>
                  </a:schemeClr>
                </a:solidFill>
              </a:rPr>
              <a:t>Excess Demand</a:t>
            </a:r>
          </a:p>
        </p:txBody>
      </p:sp>
      <p:sp>
        <p:nvSpPr>
          <p:cNvPr id="10" name="TextBox 9"/>
          <p:cNvSpPr txBox="1"/>
          <p:nvPr/>
        </p:nvSpPr>
        <p:spPr>
          <a:xfrm>
            <a:off x="7997931" y="177212"/>
            <a:ext cx="1857711" cy="400110"/>
          </a:xfrm>
          <a:prstGeom prst="rect">
            <a:avLst/>
          </a:prstGeom>
          <a:solidFill>
            <a:srgbClr val="FFFF00"/>
          </a:solidFill>
        </p:spPr>
        <p:txBody>
          <a:bodyPr wrap="square" rtlCol="0">
            <a:spAutoFit/>
          </a:bodyPr>
          <a:lstStyle/>
          <a:p>
            <a:r>
              <a:rPr lang="en-US" sz="2000" b="1" dirty="0">
                <a:solidFill>
                  <a:schemeClr val="bg2">
                    <a:lumMod val="25000"/>
                  </a:schemeClr>
                </a:solidFill>
              </a:rPr>
              <a:t>Excess Supply</a:t>
            </a:r>
          </a:p>
        </p:txBody>
      </p:sp>
      <p:sp>
        <p:nvSpPr>
          <p:cNvPr id="12" name="TextBox 11"/>
          <p:cNvSpPr txBox="1"/>
          <p:nvPr/>
        </p:nvSpPr>
        <p:spPr>
          <a:xfrm>
            <a:off x="482600" y="1363782"/>
            <a:ext cx="627864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In the case of </a:t>
            </a:r>
            <a:r>
              <a:rPr lang="en-US" sz="2800" dirty="0">
                <a:solidFill>
                  <a:srgbClr val="00B050"/>
                </a:solidFill>
              </a:rPr>
              <a:t>excess supply</a:t>
            </a:r>
            <a:r>
              <a:rPr lang="en-US" sz="2800" dirty="0"/>
              <a:t>, producers will not want to waste their production and </a:t>
            </a:r>
            <a:r>
              <a:rPr lang="en-US" sz="2800" dirty="0">
                <a:solidFill>
                  <a:srgbClr val="00B050"/>
                </a:solidFill>
              </a:rPr>
              <a:t>will produce less </a:t>
            </a:r>
            <a:r>
              <a:rPr lang="en-US" sz="2800" dirty="0"/>
              <a:t>and </a:t>
            </a:r>
            <a:r>
              <a:rPr lang="en-US" sz="2800" dirty="0">
                <a:solidFill>
                  <a:srgbClr val="00B050"/>
                </a:solidFill>
              </a:rPr>
              <a:t>lower their price</a:t>
            </a:r>
            <a:r>
              <a:rPr lang="en-US" sz="2800" dirty="0"/>
              <a:t>. </a:t>
            </a:r>
          </a:p>
          <a:p>
            <a:pPr marL="457200" indent="-457200">
              <a:buFont typeface="Arial" panose="020B0604020202020204" pitchFamily="34" charset="0"/>
              <a:buChar char="•"/>
            </a:pPr>
            <a:r>
              <a:rPr lang="en-US" sz="2800" dirty="0"/>
              <a:t>In the case of </a:t>
            </a:r>
            <a:r>
              <a:rPr lang="en-US" sz="2800" dirty="0">
                <a:solidFill>
                  <a:srgbClr val="00B0F0"/>
                </a:solidFill>
              </a:rPr>
              <a:t>excess demand</a:t>
            </a:r>
            <a:r>
              <a:rPr lang="en-US" sz="2800" dirty="0"/>
              <a:t>, producers will see they can </a:t>
            </a:r>
            <a:r>
              <a:rPr lang="en-US" sz="2800" dirty="0">
                <a:solidFill>
                  <a:srgbClr val="00B0F0"/>
                </a:solidFill>
              </a:rPr>
              <a:t>sell more </a:t>
            </a:r>
            <a:r>
              <a:rPr lang="en-US" sz="2800" dirty="0"/>
              <a:t>AND </a:t>
            </a:r>
            <a:r>
              <a:rPr lang="en-US" sz="2800" dirty="0">
                <a:solidFill>
                  <a:srgbClr val="00B0F0"/>
                </a:solidFill>
              </a:rPr>
              <a:t>increase their prices </a:t>
            </a:r>
            <a:r>
              <a:rPr lang="en-US" sz="2800" dirty="0"/>
              <a:t>and will do so accordingly. </a:t>
            </a:r>
          </a:p>
        </p:txBody>
      </p:sp>
      <p:sp>
        <p:nvSpPr>
          <p:cNvPr id="6" name="TextBox 5"/>
          <p:cNvSpPr txBox="1"/>
          <p:nvPr/>
        </p:nvSpPr>
        <p:spPr>
          <a:xfrm>
            <a:off x="729673" y="5218545"/>
            <a:ext cx="6003636" cy="1200329"/>
          </a:xfrm>
          <a:prstGeom prst="rect">
            <a:avLst/>
          </a:prstGeom>
          <a:solidFill>
            <a:srgbClr val="FFFF00"/>
          </a:solidFill>
        </p:spPr>
        <p:txBody>
          <a:bodyPr wrap="square" rtlCol="0">
            <a:spAutoFit/>
          </a:bodyPr>
          <a:lstStyle/>
          <a:p>
            <a:r>
              <a:rPr lang="en-AU" sz="2400" dirty="0">
                <a:solidFill>
                  <a:srgbClr val="FF0000"/>
                </a:solidFill>
              </a:rPr>
              <a:t>Summary</a:t>
            </a:r>
          </a:p>
          <a:p>
            <a:r>
              <a:rPr lang="en-AU" sz="2400" dirty="0">
                <a:solidFill>
                  <a:srgbClr val="FF0000"/>
                </a:solidFill>
              </a:rPr>
              <a:t>The Price Mechanism – suppliers will naturally change their prices to restore equilibrium</a:t>
            </a:r>
          </a:p>
        </p:txBody>
      </p:sp>
      <p:sp>
        <p:nvSpPr>
          <p:cNvPr id="7" name="TextBox 6"/>
          <p:cNvSpPr txBox="1"/>
          <p:nvPr/>
        </p:nvSpPr>
        <p:spPr>
          <a:xfrm>
            <a:off x="10829364" y="1075765"/>
            <a:ext cx="1144617" cy="1323439"/>
          </a:xfrm>
          <a:prstGeom prst="rect">
            <a:avLst/>
          </a:prstGeom>
          <a:solidFill>
            <a:schemeClr val="accent2">
              <a:lumMod val="40000"/>
              <a:lumOff val="60000"/>
            </a:schemeClr>
          </a:solidFill>
        </p:spPr>
        <p:txBody>
          <a:bodyPr wrap="square" rtlCol="0">
            <a:spAutoFit/>
          </a:bodyPr>
          <a:lstStyle/>
          <a:p>
            <a:r>
              <a:rPr lang="en-US" sz="1600" dirty="0"/>
              <a:t>Price mechanism: Sellers will lower their prices.</a:t>
            </a:r>
          </a:p>
        </p:txBody>
      </p:sp>
      <p:sp>
        <p:nvSpPr>
          <p:cNvPr id="13" name="TextBox 12"/>
          <p:cNvSpPr txBox="1"/>
          <p:nvPr/>
        </p:nvSpPr>
        <p:spPr>
          <a:xfrm>
            <a:off x="11176001" y="4760259"/>
            <a:ext cx="977152" cy="938719"/>
          </a:xfrm>
          <a:prstGeom prst="rect">
            <a:avLst/>
          </a:prstGeom>
          <a:solidFill>
            <a:schemeClr val="accent2">
              <a:lumMod val="40000"/>
              <a:lumOff val="60000"/>
            </a:schemeClr>
          </a:solidFill>
        </p:spPr>
        <p:txBody>
          <a:bodyPr wrap="square" rtlCol="0">
            <a:spAutoFit/>
          </a:bodyPr>
          <a:lstStyle/>
          <a:p>
            <a:r>
              <a:rPr lang="en-US" sz="1100" dirty="0"/>
              <a:t>Price mechanism: Sellers will increase their prices.</a:t>
            </a:r>
          </a:p>
        </p:txBody>
      </p:sp>
    </p:spTree>
    <p:extLst>
      <p:ext uri="{BB962C8B-B14F-4D97-AF65-F5344CB8AC3E}">
        <p14:creationId xmlns:p14="http://schemas.microsoft.com/office/powerpoint/2010/main" val="19457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55106" y="817096"/>
            <a:ext cx="3836894" cy="4351338"/>
          </a:xfrm>
        </p:spPr>
        <p:txBody>
          <a:bodyPr/>
          <a:lstStyle/>
          <a:p>
            <a:r>
              <a:rPr lang="en-US" dirty="0"/>
              <a:t>How does the price mechanism interferer to correct excess supply?</a:t>
            </a:r>
          </a:p>
          <a:p>
            <a:r>
              <a:rPr lang="en-US" dirty="0">
                <a:solidFill>
                  <a:srgbClr val="FF0000"/>
                </a:solidFill>
              </a:rPr>
              <a:t>The price will decrease in the case of excess supply because of low demand. Suppliers will lower their price in order to match with consumer demand. </a:t>
            </a:r>
          </a:p>
        </p:txBody>
      </p:sp>
      <p:pic>
        <p:nvPicPr>
          <p:cNvPr id="4" name="Picture 3"/>
          <p:cNvPicPr>
            <a:picLocks noChangeAspect="1"/>
          </p:cNvPicPr>
          <p:nvPr/>
        </p:nvPicPr>
        <p:blipFill>
          <a:blip r:embed="rId2"/>
          <a:stretch>
            <a:fillRect/>
          </a:stretch>
        </p:blipFill>
        <p:spPr>
          <a:xfrm>
            <a:off x="345142" y="88887"/>
            <a:ext cx="7848242" cy="3912407"/>
          </a:xfrm>
          <a:prstGeom prst="rect">
            <a:avLst/>
          </a:prstGeom>
        </p:spPr>
      </p:pic>
      <p:sp>
        <p:nvSpPr>
          <p:cNvPr id="9" name="Rectangle 8"/>
          <p:cNvSpPr/>
          <p:nvPr/>
        </p:nvSpPr>
        <p:spPr>
          <a:xfrm>
            <a:off x="345142" y="4549591"/>
            <a:ext cx="6096000" cy="1938992"/>
          </a:xfrm>
          <a:prstGeom prst="rect">
            <a:avLst/>
          </a:prstGeom>
        </p:spPr>
        <p:txBody>
          <a:bodyPr>
            <a:spAutoFit/>
          </a:bodyPr>
          <a:lstStyle/>
          <a:p>
            <a:r>
              <a:rPr lang="en-US" sz="2400" dirty="0"/>
              <a:t>Using the diagram in the example above, calculate the excess demand when the price is set at 50 instead of 100. Show your calculation. </a:t>
            </a:r>
          </a:p>
          <a:p>
            <a:r>
              <a:rPr lang="en-US" sz="2400" dirty="0">
                <a:solidFill>
                  <a:srgbClr val="FF0000"/>
                </a:solidFill>
              </a:rPr>
              <a:t>Excess demand = </a:t>
            </a:r>
            <a:r>
              <a:rPr lang="en-US" sz="2400" dirty="0" err="1">
                <a:solidFill>
                  <a:srgbClr val="FF0000"/>
                </a:solidFill>
              </a:rPr>
              <a:t>Qd</a:t>
            </a:r>
            <a:r>
              <a:rPr lang="en-US" sz="2400" dirty="0">
                <a:solidFill>
                  <a:srgbClr val="FF0000"/>
                </a:solidFill>
              </a:rPr>
              <a:t> – Qs = 250 – 190 = 60 units</a:t>
            </a:r>
          </a:p>
        </p:txBody>
      </p:sp>
    </p:spTree>
    <p:extLst>
      <p:ext uri="{BB962C8B-B14F-4D97-AF65-F5344CB8AC3E}">
        <p14:creationId xmlns:p14="http://schemas.microsoft.com/office/powerpoint/2010/main" val="42347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25" y="149225"/>
            <a:ext cx="5372100" cy="1325563"/>
          </a:xfrm>
        </p:spPr>
        <p:txBody>
          <a:bodyPr>
            <a:normAutofit/>
          </a:bodyPr>
          <a:lstStyle/>
          <a:p>
            <a:r>
              <a:rPr lang="en-US" dirty="0"/>
              <a:t>Historical Context: US Government Cheese</a:t>
            </a:r>
          </a:p>
        </p:txBody>
      </p:sp>
      <p:sp>
        <p:nvSpPr>
          <p:cNvPr id="3" name="Content Placeholder 2"/>
          <p:cNvSpPr>
            <a:spLocks noGrp="1"/>
          </p:cNvSpPr>
          <p:nvPr>
            <p:ph idx="1"/>
          </p:nvPr>
        </p:nvSpPr>
        <p:spPr>
          <a:xfrm>
            <a:off x="351757" y="1474788"/>
            <a:ext cx="5505468" cy="5048453"/>
          </a:xfrm>
        </p:spPr>
        <p:txBody>
          <a:bodyPr/>
          <a:lstStyle/>
          <a:p>
            <a:r>
              <a:rPr lang="en-US" dirty="0"/>
              <a:t>In an attempt to support the dairy industry (among others) in the United States, the government tried to stabilize prices, leading to an </a:t>
            </a:r>
            <a:r>
              <a:rPr lang="en-US" dirty="0">
                <a:solidFill>
                  <a:srgbClr val="00B0F0"/>
                </a:solidFill>
              </a:rPr>
              <a:t>artificially high price for cheese</a:t>
            </a:r>
            <a:r>
              <a:rPr lang="en-US" dirty="0"/>
              <a:t>.</a:t>
            </a:r>
          </a:p>
          <a:p>
            <a:r>
              <a:rPr lang="en-US" dirty="0"/>
              <a:t>Because the price would often be above the equilibrium, there was a resulting </a:t>
            </a:r>
            <a:r>
              <a:rPr lang="en-US" dirty="0">
                <a:solidFill>
                  <a:srgbClr val="00B0F0"/>
                </a:solidFill>
              </a:rPr>
              <a:t>surplus of cheese</a:t>
            </a:r>
            <a:r>
              <a:rPr lang="en-US" dirty="0"/>
              <a:t>. </a:t>
            </a:r>
          </a:p>
          <a:p>
            <a:r>
              <a:rPr lang="en-US" dirty="0"/>
              <a:t>The </a:t>
            </a:r>
            <a:r>
              <a:rPr lang="en-US" dirty="0">
                <a:solidFill>
                  <a:srgbClr val="00B0F0"/>
                </a:solidFill>
              </a:rPr>
              <a:t>government then bought the surplus cheese</a:t>
            </a:r>
            <a:r>
              <a:rPr lang="en-US" dirty="0"/>
              <a:t>, giving it as a part of their social welfare. </a:t>
            </a:r>
          </a:p>
        </p:txBody>
      </p:sp>
      <p:pic>
        <p:nvPicPr>
          <p:cNvPr id="4" name="Picture 3"/>
          <p:cNvPicPr>
            <a:picLocks noChangeAspect="1"/>
          </p:cNvPicPr>
          <p:nvPr/>
        </p:nvPicPr>
        <p:blipFill>
          <a:blip r:embed="rId2"/>
          <a:stretch>
            <a:fillRect/>
          </a:stretch>
        </p:blipFill>
        <p:spPr>
          <a:xfrm>
            <a:off x="5971525" y="354011"/>
            <a:ext cx="4658375" cy="2934109"/>
          </a:xfrm>
          <a:prstGeom prst="rect">
            <a:avLst/>
          </a:prstGeom>
        </p:spPr>
      </p:pic>
      <p:pic>
        <p:nvPicPr>
          <p:cNvPr id="6" name="Picture 5"/>
          <p:cNvPicPr>
            <a:picLocks noChangeAspect="1"/>
          </p:cNvPicPr>
          <p:nvPr/>
        </p:nvPicPr>
        <p:blipFill>
          <a:blip r:embed="rId3"/>
          <a:stretch>
            <a:fillRect/>
          </a:stretch>
        </p:blipFill>
        <p:spPr>
          <a:xfrm>
            <a:off x="7833322" y="1313354"/>
            <a:ext cx="4358678" cy="2595432"/>
          </a:xfrm>
          <a:prstGeom prst="rect">
            <a:avLst/>
          </a:prstGeom>
        </p:spPr>
      </p:pic>
      <p:pic>
        <p:nvPicPr>
          <p:cNvPr id="5" name="Picture 4"/>
          <p:cNvPicPr>
            <a:picLocks noChangeAspect="1"/>
          </p:cNvPicPr>
          <p:nvPr/>
        </p:nvPicPr>
        <p:blipFill>
          <a:blip r:embed="rId4"/>
          <a:stretch>
            <a:fillRect/>
          </a:stretch>
        </p:blipFill>
        <p:spPr>
          <a:xfrm>
            <a:off x="6464337" y="3908786"/>
            <a:ext cx="4371665" cy="2949214"/>
          </a:xfrm>
          <a:prstGeom prst="rect">
            <a:avLst/>
          </a:prstGeom>
        </p:spPr>
      </p:pic>
      <p:sp>
        <p:nvSpPr>
          <p:cNvPr id="7" name="Rectangle 6"/>
          <p:cNvSpPr/>
          <p:nvPr/>
        </p:nvSpPr>
        <p:spPr>
          <a:xfrm>
            <a:off x="749274" y="6072567"/>
            <a:ext cx="6096000" cy="646331"/>
          </a:xfrm>
          <a:prstGeom prst="rect">
            <a:avLst/>
          </a:prstGeom>
        </p:spPr>
        <p:txBody>
          <a:bodyPr>
            <a:spAutoFit/>
          </a:bodyPr>
          <a:lstStyle/>
          <a:p>
            <a:r>
              <a:rPr lang="en-US" dirty="0">
                <a:hlinkClick r:id="rId5"/>
              </a:rPr>
              <a:t>How Government Cheese Became Welfare For Farmers - YouTube</a:t>
            </a:r>
            <a:endParaRPr lang="en-US" dirty="0"/>
          </a:p>
        </p:txBody>
      </p:sp>
    </p:spTree>
    <p:extLst>
      <p:ext uri="{BB962C8B-B14F-4D97-AF65-F5344CB8AC3E}">
        <p14:creationId xmlns:p14="http://schemas.microsoft.com/office/powerpoint/2010/main" val="2724592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838200" y="3016251"/>
            <a:ext cx="10515600" cy="3160712"/>
          </a:xfrm>
        </p:spPr>
        <p:txBody>
          <a:bodyPr/>
          <a:lstStyle/>
          <a:p>
            <a:r>
              <a:rPr lang="en-AU" dirty="0">
                <a:solidFill>
                  <a:srgbClr val="FF0000"/>
                </a:solidFill>
              </a:rPr>
              <a:t>Answer: d)</a:t>
            </a:r>
          </a:p>
        </p:txBody>
      </p:sp>
      <p:pic>
        <p:nvPicPr>
          <p:cNvPr id="4" name="Picture 3"/>
          <p:cNvPicPr>
            <a:picLocks noChangeAspect="1"/>
          </p:cNvPicPr>
          <p:nvPr/>
        </p:nvPicPr>
        <p:blipFill>
          <a:blip r:embed="rId2"/>
          <a:stretch>
            <a:fillRect/>
          </a:stretch>
        </p:blipFill>
        <p:spPr>
          <a:xfrm>
            <a:off x="838200" y="533239"/>
            <a:ext cx="5811061" cy="2314898"/>
          </a:xfrm>
          <a:prstGeom prst="rect">
            <a:avLst/>
          </a:prstGeom>
        </p:spPr>
      </p:pic>
    </p:spTree>
    <p:extLst>
      <p:ext uri="{BB962C8B-B14F-4D97-AF65-F5344CB8AC3E}">
        <p14:creationId xmlns:p14="http://schemas.microsoft.com/office/powerpoint/2010/main" val="17779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817"/>
            <a:ext cx="10515600" cy="1325563"/>
          </a:xfrm>
        </p:spPr>
        <p:txBody>
          <a:bodyPr/>
          <a:lstStyle/>
          <a:p>
            <a:r>
              <a:rPr lang="en-US" dirty="0"/>
              <a:t>Changes in Equilibrium</a:t>
            </a:r>
          </a:p>
        </p:txBody>
      </p:sp>
      <p:sp>
        <p:nvSpPr>
          <p:cNvPr id="3" name="Content Placeholder 2"/>
          <p:cNvSpPr>
            <a:spLocks noGrp="1"/>
          </p:cNvSpPr>
          <p:nvPr>
            <p:ph idx="1"/>
          </p:nvPr>
        </p:nvSpPr>
        <p:spPr>
          <a:xfrm>
            <a:off x="381000" y="1526380"/>
            <a:ext cx="5207000" cy="4351338"/>
          </a:xfrm>
        </p:spPr>
        <p:txBody>
          <a:bodyPr>
            <a:normAutofit fontScale="92500" lnSpcReduction="20000"/>
          </a:bodyPr>
          <a:lstStyle/>
          <a:p>
            <a:r>
              <a:rPr lang="en-US" dirty="0"/>
              <a:t>The equilibrium point will always adjust to where demand and supply intersect. </a:t>
            </a:r>
          </a:p>
          <a:p>
            <a:r>
              <a:rPr lang="en-US" dirty="0"/>
              <a:t>Therefore, if there is any </a:t>
            </a:r>
            <a:r>
              <a:rPr lang="en-US" dirty="0">
                <a:solidFill>
                  <a:srgbClr val="00B0F0"/>
                </a:solidFill>
              </a:rPr>
              <a:t>demand change </a:t>
            </a:r>
            <a:r>
              <a:rPr lang="en-US" dirty="0"/>
              <a:t>or</a:t>
            </a:r>
            <a:r>
              <a:rPr lang="en-US" dirty="0">
                <a:solidFill>
                  <a:srgbClr val="00B0F0"/>
                </a:solidFill>
              </a:rPr>
              <a:t> supply change </a:t>
            </a:r>
            <a:r>
              <a:rPr lang="en-US" dirty="0"/>
              <a:t>it will create a </a:t>
            </a:r>
            <a:r>
              <a:rPr lang="en-US" dirty="0">
                <a:solidFill>
                  <a:srgbClr val="7030A0"/>
                </a:solidFill>
              </a:rPr>
              <a:t>new equilibrium point </a:t>
            </a:r>
            <a:r>
              <a:rPr lang="en-US" dirty="0"/>
              <a:t>which is simply </a:t>
            </a:r>
            <a:r>
              <a:rPr lang="en-US" dirty="0">
                <a:solidFill>
                  <a:srgbClr val="7030A0"/>
                </a:solidFill>
              </a:rPr>
              <a:t>where the two curves intersect</a:t>
            </a:r>
            <a:r>
              <a:rPr lang="en-US" dirty="0"/>
              <a:t>. </a:t>
            </a:r>
          </a:p>
          <a:p>
            <a:r>
              <a:rPr lang="en-US" dirty="0"/>
              <a:t>When we talk about a change in equilibrium point we should indicate changes to:</a:t>
            </a:r>
          </a:p>
          <a:p>
            <a:pPr lvl="1"/>
            <a:r>
              <a:rPr lang="en-US" dirty="0"/>
              <a:t>Price</a:t>
            </a:r>
          </a:p>
          <a:p>
            <a:pPr lvl="1"/>
            <a:r>
              <a:rPr lang="en-US" dirty="0"/>
              <a:t>Quantity</a:t>
            </a:r>
          </a:p>
        </p:txBody>
      </p:sp>
      <p:pic>
        <p:nvPicPr>
          <p:cNvPr id="4" name="Picture 3"/>
          <p:cNvPicPr>
            <a:picLocks noChangeAspect="1"/>
          </p:cNvPicPr>
          <p:nvPr/>
        </p:nvPicPr>
        <p:blipFill>
          <a:blip r:embed="rId2"/>
          <a:stretch>
            <a:fillRect/>
          </a:stretch>
        </p:blipFill>
        <p:spPr>
          <a:xfrm>
            <a:off x="5994400" y="355599"/>
            <a:ext cx="5690997" cy="4864101"/>
          </a:xfrm>
          <a:prstGeom prst="rect">
            <a:avLst/>
          </a:prstGeom>
        </p:spPr>
      </p:pic>
      <p:sp>
        <p:nvSpPr>
          <p:cNvPr id="5" name="Oval 4"/>
          <p:cNvSpPr/>
          <p:nvPr/>
        </p:nvSpPr>
        <p:spPr>
          <a:xfrm>
            <a:off x="8343900" y="2679699"/>
            <a:ext cx="190500" cy="1778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16098" y="1995089"/>
            <a:ext cx="189802" cy="202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34400" y="2552700"/>
            <a:ext cx="381698" cy="369332"/>
          </a:xfrm>
          <a:prstGeom prst="rect">
            <a:avLst/>
          </a:prstGeom>
          <a:noFill/>
        </p:spPr>
        <p:txBody>
          <a:bodyPr wrap="square" rtlCol="0">
            <a:spAutoFit/>
          </a:bodyPr>
          <a:lstStyle/>
          <a:p>
            <a:r>
              <a:rPr lang="en-US" dirty="0"/>
              <a:t>A</a:t>
            </a:r>
          </a:p>
        </p:txBody>
      </p:sp>
      <p:sp>
        <p:nvSpPr>
          <p:cNvPr id="8" name="TextBox 7"/>
          <p:cNvSpPr txBox="1"/>
          <p:nvPr/>
        </p:nvSpPr>
        <p:spPr>
          <a:xfrm>
            <a:off x="9130602" y="1921787"/>
            <a:ext cx="381698" cy="369332"/>
          </a:xfrm>
          <a:prstGeom prst="rect">
            <a:avLst/>
          </a:prstGeom>
          <a:noFill/>
        </p:spPr>
        <p:txBody>
          <a:bodyPr wrap="square" rtlCol="0">
            <a:spAutoFit/>
          </a:bodyPr>
          <a:lstStyle/>
          <a:p>
            <a:r>
              <a:rPr lang="en-US" dirty="0"/>
              <a:t>B</a:t>
            </a:r>
          </a:p>
        </p:txBody>
      </p:sp>
      <p:sp>
        <p:nvSpPr>
          <p:cNvPr id="9" name="TextBox 8"/>
          <p:cNvSpPr txBox="1"/>
          <p:nvPr/>
        </p:nvSpPr>
        <p:spPr>
          <a:xfrm>
            <a:off x="6503098" y="5143500"/>
            <a:ext cx="4826000" cy="1477328"/>
          </a:xfrm>
          <a:prstGeom prst="rect">
            <a:avLst/>
          </a:prstGeom>
          <a:noFill/>
        </p:spPr>
        <p:txBody>
          <a:bodyPr wrap="square" rtlCol="0">
            <a:spAutoFit/>
          </a:bodyPr>
          <a:lstStyle/>
          <a:p>
            <a:r>
              <a:rPr lang="en-US" dirty="0"/>
              <a:t>In the above example the change in demand moves us from: </a:t>
            </a:r>
          </a:p>
          <a:p>
            <a:r>
              <a:rPr lang="en-US" dirty="0"/>
              <a:t>Equilibrium point A to point B.</a:t>
            </a:r>
          </a:p>
          <a:p>
            <a:r>
              <a:rPr lang="en-US" dirty="0"/>
              <a:t>Price increased from P</a:t>
            </a:r>
            <a:r>
              <a:rPr lang="en-US" baseline="-25000" dirty="0"/>
              <a:t>0</a:t>
            </a:r>
            <a:r>
              <a:rPr lang="en-US" dirty="0"/>
              <a:t> to P</a:t>
            </a:r>
            <a:r>
              <a:rPr lang="en-US" baseline="-25000" dirty="0"/>
              <a:t>1</a:t>
            </a:r>
          </a:p>
          <a:p>
            <a:r>
              <a:rPr lang="en-US" dirty="0"/>
              <a:t>Quantity increased from Q</a:t>
            </a:r>
            <a:r>
              <a:rPr lang="en-US" baseline="-25000" dirty="0"/>
              <a:t>0</a:t>
            </a:r>
            <a:r>
              <a:rPr lang="en-US" dirty="0"/>
              <a:t> to Q</a:t>
            </a:r>
            <a:r>
              <a:rPr lang="en-US" baseline="-25000" dirty="0"/>
              <a:t>1</a:t>
            </a:r>
            <a:endParaRPr lang="en-US" dirty="0"/>
          </a:p>
        </p:txBody>
      </p:sp>
      <p:sp>
        <p:nvSpPr>
          <p:cNvPr id="10" name="TextBox 9"/>
          <p:cNvSpPr txBox="1"/>
          <p:nvPr/>
        </p:nvSpPr>
        <p:spPr>
          <a:xfrm>
            <a:off x="6326345" y="1543971"/>
            <a:ext cx="635000" cy="584775"/>
          </a:xfrm>
          <a:prstGeom prst="rect">
            <a:avLst/>
          </a:prstGeom>
          <a:noFill/>
        </p:spPr>
        <p:txBody>
          <a:bodyPr wrap="square" rtlCol="0">
            <a:spAutoFit/>
          </a:bodyPr>
          <a:lstStyle/>
          <a:p>
            <a:r>
              <a:rPr lang="en-US" sz="3200" dirty="0">
                <a:solidFill>
                  <a:srgbClr val="FF0000"/>
                </a:solidFill>
              </a:rPr>
              <a:t>P</a:t>
            </a:r>
            <a:r>
              <a:rPr lang="en-US" sz="3200" baseline="-25000" dirty="0">
                <a:solidFill>
                  <a:srgbClr val="FF0000"/>
                </a:solidFill>
              </a:rPr>
              <a:t>1</a:t>
            </a:r>
            <a:endParaRPr lang="en-US" dirty="0">
              <a:solidFill>
                <a:srgbClr val="FF0000"/>
              </a:solidFill>
            </a:endParaRPr>
          </a:p>
        </p:txBody>
      </p:sp>
      <p:sp>
        <p:nvSpPr>
          <p:cNvPr id="11" name="Right Arrow 10"/>
          <p:cNvSpPr/>
          <p:nvPr/>
        </p:nvSpPr>
        <p:spPr>
          <a:xfrm rot="15942973">
            <a:off x="6333462" y="2196702"/>
            <a:ext cx="46382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684185" y="4472780"/>
            <a:ext cx="46382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87389" y="5585012"/>
            <a:ext cx="3738282"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Equilibrium price and quantity can change if Demand or Supply changes. </a:t>
            </a:r>
          </a:p>
        </p:txBody>
      </p:sp>
    </p:spTree>
    <p:extLst>
      <p:ext uri="{BB962C8B-B14F-4D97-AF65-F5344CB8AC3E}">
        <p14:creationId xmlns:p14="http://schemas.microsoft.com/office/powerpoint/2010/main" val="37126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P spid="11"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287"/>
            <a:ext cx="4210878" cy="5951676"/>
          </a:xfrm>
        </p:spPr>
        <p:txBody>
          <a:bodyPr/>
          <a:lstStyle/>
          <a:p>
            <a:r>
              <a:rPr lang="en-US" dirty="0"/>
              <a:t>Show graphically the impact of the following changes in the market for chocolate boxes:</a:t>
            </a:r>
          </a:p>
          <a:p>
            <a:pPr lvl="1"/>
            <a:r>
              <a:rPr lang="en-US" dirty="0"/>
              <a:t>Consumers’ incomes rise by 20%.</a:t>
            </a:r>
          </a:p>
          <a:p>
            <a:pPr lvl="1"/>
            <a:endParaRPr lang="en-US" dirty="0"/>
          </a:p>
          <a:p>
            <a:pPr lvl="1"/>
            <a:endParaRPr lang="en-US" dirty="0"/>
          </a:p>
          <a:p>
            <a:pPr lvl="1"/>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1074936" y="2783882"/>
            <a:ext cx="4305446" cy="3679870"/>
          </a:xfrm>
          <a:prstGeom prst="rect">
            <a:avLst/>
          </a:prstGeom>
        </p:spPr>
      </p:pic>
      <p:sp>
        <p:nvSpPr>
          <p:cNvPr id="5" name="Rectangle 4"/>
          <p:cNvSpPr/>
          <p:nvPr/>
        </p:nvSpPr>
        <p:spPr>
          <a:xfrm>
            <a:off x="5897217" y="419419"/>
            <a:ext cx="6096000" cy="830997"/>
          </a:xfrm>
          <a:prstGeom prst="rect">
            <a:avLst/>
          </a:prstGeom>
        </p:spPr>
        <p:txBody>
          <a:bodyPr>
            <a:spAutoFit/>
          </a:bodyPr>
          <a:lstStyle/>
          <a:p>
            <a:pPr lvl="1"/>
            <a:r>
              <a:rPr lang="en-US" sz="2400" dirty="0"/>
              <a:t>Health studies show that chocolate consumption is bad for our teeth.</a:t>
            </a:r>
          </a:p>
        </p:txBody>
      </p:sp>
      <p:pic>
        <p:nvPicPr>
          <p:cNvPr id="6" name="Picture 5"/>
          <p:cNvPicPr>
            <a:picLocks noChangeAspect="1"/>
          </p:cNvPicPr>
          <p:nvPr/>
        </p:nvPicPr>
        <p:blipFill>
          <a:blip r:embed="rId3"/>
          <a:stretch>
            <a:fillRect/>
          </a:stretch>
        </p:blipFill>
        <p:spPr>
          <a:xfrm>
            <a:off x="7053013" y="1489655"/>
            <a:ext cx="3572374" cy="3134162"/>
          </a:xfrm>
          <a:prstGeom prst="rect">
            <a:avLst/>
          </a:prstGeom>
        </p:spPr>
      </p:pic>
      <p:sp>
        <p:nvSpPr>
          <p:cNvPr id="7" name="TextBox 6"/>
          <p:cNvSpPr txBox="1"/>
          <p:nvPr/>
        </p:nvSpPr>
        <p:spPr>
          <a:xfrm>
            <a:off x="4159379" y="3869635"/>
            <a:ext cx="2252870" cy="646331"/>
          </a:xfrm>
          <a:prstGeom prst="rect">
            <a:avLst/>
          </a:prstGeom>
          <a:noFill/>
        </p:spPr>
        <p:txBody>
          <a:bodyPr wrap="square" rtlCol="0">
            <a:spAutoFit/>
          </a:bodyPr>
          <a:lstStyle/>
          <a:p>
            <a:r>
              <a:rPr lang="en-US" dirty="0"/>
              <a:t>Price increases</a:t>
            </a:r>
          </a:p>
          <a:p>
            <a:r>
              <a:rPr lang="en-US" dirty="0"/>
              <a:t>Quantity increases</a:t>
            </a:r>
          </a:p>
        </p:txBody>
      </p:sp>
      <p:sp>
        <p:nvSpPr>
          <p:cNvPr id="8" name="TextBox 7"/>
          <p:cNvSpPr txBox="1"/>
          <p:nvPr/>
        </p:nvSpPr>
        <p:spPr>
          <a:xfrm>
            <a:off x="8194666" y="4856922"/>
            <a:ext cx="2252870" cy="646331"/>
          </a:xfrm>
          <a:prstGeom prst="rect">
            <a:avLst/>
          </a:prstGeom>
          <a:noFill/>
        </p:spPr>
        <p:txBody>
          <a:bodyPr wrap="square" rtlCol="0">
            <a:spAutoFit/>
          </a:bodyPr>
          <a:lstStyle/>
          <a:p>
            <a:r>
              <a:rPr lang="en-US" dirty="0"/>
              <a:t>Price decreases</a:t>
            </a:r>
          </a:p>
          <a:p>
            <a:r>
              <a:rPr lang="en-US" dirty="0"/>
              <a:t>Quantity decreases</a:t>
            </a:r>
          </a:p>
        </p:txBody>
      </p:sp>
    </p:spTree>
    <p:extLst>
      <p:ext uri="{BB962C8B-B14F-4D97-AF65-F5344CB8AC3E}">
        <p14:creationId xmlns:p14="http://schemas.microsoft.com/office/powerpoint/2010/main" val="38483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1597025"/>
            <a:ext cx="10515600" cy="4351338"/>
          </a:xfrm>
        </p:spPr>
        <p:txBody>
          <a:bodyPr>
            <a:normAutofit/>
          </a:bodyPr>
          <a:lstStyle/>
          <a:p>
            <a:r>
              <a:rPr lang="en-US" dirty="0"/>
              <a:t>Indicate the new equilibrium position after a subsidy has been given to producers.</a:t>
            </a:r>
          </a:p>
        </p:txBody>
      </p:sp>
      <p:pic>
        <p:nvPicPr>
          <p:cNvPr id="4" name="Picture 3"/>
          <p:cNvPicPr>
            <a:picLocks noChangeAspect="1"/>
          </p:cNvPicPr>
          <p:nvPr/>
        </p:nvPicPr>
        <p:blipFill>
          <a:blip r:embed="rId2"/>
          <a:stretch>
            <a:fillRect/>
          </a:stretch>
        </p:blipFill>
        <p:spPr>
          <a:xfrm>
            <a:off x="3526600" y="2738446"/>
            <a:ext cx="5166826" cy="3728121"/>
          </a:xfrm>
          <a:prstGeom prst="rect">
            <a:avLst/>
          </a:prstGeom>
        </p:spPr>
      </p:pic>
    </p:spTree>
    <p:extLst>
      <p:ext uri="{BB962C8B-B14F-4D97-AF65-F5344CB8AC3E}">
        <p14:creationId xmlns:p14="http://schemas.microsoft.com/office/powerpoint/2010/main" val="34546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85" y="169183"/>
            <a:ext cx="10515600" cy="794204"/>
          </a:xfrm>
        </p:spPr>
        <p:txBody>
          <a:bodyPr/>
          <a:lstStyle/>
          <a:p>
            <a:r>
              <a:rPr lang="en-AU" dirty="0"/>
              <a:t>Module 6 Check Your Understanding</a:t>
            </a:r>
          </a:p>
        </p:txBody>
      </p:sp>
      <p:sp>
        <p:nvSpPr>
          <p:cNvPr id="3" name="Content Placeholder 2"/>
          <p:cNvSpPr>
            <a:spLocks noGrp="1"/>
          </p:cNvSpPr>
          <p:nvPr>
            <p:ph idx="1"/>
          </p:nvPr>
        </p:nvSpPr>
        <p:spPr>
          <a:xfrm>
            <a:off x="8577690" y="1089759"/>
            <a:ext cx="3178881" cy="5343698"/>
          </a:xfrm>
        </p:spPr>
        <p:txBody>
          <a:bodyPr>
            <a:normAutofit lnSpcReduction="10000"/>
          </a:bodyPr>
          <a:lstStyle/>
          <a:p>
            <a:r>
              <a:rPr lang="en-AU" dirty="0">
                <a:solidFill>
                  <a:srgbClr val="FF0000"/>
                </a:solidFill>
              </a:rPr>
              <a:t>a) increase supply</a:t>
            </a:r>
          </a:p>
          <a:p>
            <a:pPr lvl="1"/>
            <a:r>
              <a:rPr lang="en-AU" dirty="0">
                <a:solidFill>
                  <a:srgbClr val="FF0000"/>
                </a:solidFill>
              </a:rPr>
              <a:t>At original price there will be a surplus – Qs &gt; </a:t>
            </a:r>
            <a:r>
              <a:rPr lang="en-AU" dirty="0" err="1">
                <a:solidFill>
                  <a:srgbClr val="FF0000"/>
                </a:solidFill>
              </a:rPr>
              <a:t>Qd</a:t>
            </a:r>
            <a:endParaRPr lang="en-AU" dirty="0">
              <a:solidFill>
                <a:srgbClr val="FF0000"/>
              </a:solidFill>
            </a:endParaRPr>
          </a:p>
          <a:p>
            <a:r>
              <a:rPr lang="en-AU" dirty="0">
                <a:solidFill>
                  <a:srgbClr val="FF0000"/>
                </a:solidFill>
              </a:rPr>
              <a:t>b) decrease in demand</a:t>
            </a:r>
          </a:p>
          <a:p>
            <a:pPr lvl="1"/>
            <a:r>
              <a:rPr lang="en-AU" dirty="0">
                <a:solidFill>
                  <a:srgbClr val="FF0000"/>
                </a:solidFill>
              </a:rPr>
              <a:t>At original price there will be a surplus – Qs &gt; </a:t>
            </a:r>
            <a:r>
              <a:rPr lang="en-AU" dirty="0" err="1">
                <a:solidFill>
                  <a:srgbClr val="FF0000"/>
                </a:solidFill>
              </a:rPr>
              <a:t>Qd</a:t>
            </a:r>
            <a:endParaRPr lang="en-AU" dirty="0">
              <a:solidFill>
                <a:srgbClr val="FF0000"/>
              </a:solidFill>
            </a:endParaRPr>
          </a:p>
          <a:p>
            <a:r>
              <a:rPr lang="en-AU" dirty="0">
                <a:solidFill>
                  <a:srgbClr val="FF0000"/>
                </a:solidFill>
              </a:rPr>
              <a:t>c) increase in demand</a:t>
            </a:r>
          </a:p>
          <a:p>
            <a:pPr lvl="1"/>
            <a:r>
              <a:rPr lang="en-AU" dirty="0">
                <a:solidFill>
                  <a:srgbClr val="FF0000"/>
                </a:solidFill>
              </a:rPr>
              <a:t>At original price there will be a shortage – </a:t>
            </a:r>
            <a:r>
              <a:rPr lang="en-AU" dirty="0" err="1">
                <a:solidFill>
                  <a:srgbClr val="FF0000"/>
                </a:solidFill>
              </a:rPr>
              <a:t>Qd</a:t>
            </a:r>
            <a:r>
              <a:rPr lang="en-AU" dirty="0">
                <a:solidFill>
                  <a:srgbClr val="FF0000"/>
                </a:solidFill>
              </a:rPr>
              <a:t> &gt; Qs</a:t>
            </a:r>
          </a:p>
          <a:p>
            <a:endParaRPr lang="en-AU" dirty="0"/>
          </a:p>
          <a:p>
            <a:endParaRPr lang="en-AU" dirty="0"/>
          </a:p>
        </p:txBody>
      </p:sp>
      <p:pic>
        <p:nvPicPr>
          <p:cNvPr id="4" name="Picture 3"/>
          <p:cNvPicPr>
            <a:picLocks noChangeAspect="1"/>
          </p:cNvPicPr>
          <p:nvPr/>
        </p:nvPicPr>
        <p:blipFill>
          <a:blip r:embed="rId2"/>
          <a:stretch>
            <a:fillRect/>
          </a:stretch>
        </p:blipFill>
        <p:spPr>
          <a:xfrm>
            <a:off x="163630" y="1089759"/>
            <a:ext cx="8414061" cy="4298669"/>
          </a:xfrm>
          <a:prstGeom prst="rect">
            <a:avLst/>
          </a:prstGeom>
        </p:spPr>
      </p:pic>
    </p:spTree>
    <p:extLst>
      <p:ext uri="{BB962C8B-B14F-4D97-AF65-F5344CB8AC3E}">
        <p14:creationId xmlns:p14="http://schemas.microsoft.com/office/powerpoint/2010/main" val="35368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Individual demand vs. market demand</a:t>
            </a:r>
          </a:p>
        </p:txBody>
      </p:sp>
      <p:sp>
        <p:nvSpPr>
          <p:cNvPr id="3" name="Content Placeholder 2"/>
          <p:cNvSpPr>
            <a:spLocks noGrp="1"/>
          </p:cNvSpPr>
          <p:nvPr>
            <p:ph idx="1"/>
          </p:nvPr>
        </p:nvSpPr>
        <p:spPr>
          <a:xfrm>
            <a:off x="508000" y="1008063"/>
            <a:ext cx="10515600" cy="4351338"/>
          </a:xfrm>
        </p:spPr>
        <p:txBody>
          <a:bodyPr/>
          <a:lstStyle/>
          <a:p>
            <a:r>
              <a:rPr lang="en-US" dirty="0"/>
              <a:t>Every individual has an </a:t>
            </a:r>
            <a:r>
              <a:rPr lang="en-US" dirty="0">
                <a:solidFill>
                  <a:srgbClr val="00B0F0"/>
                </a:solidFill>
              </a:rPr>
              <a:t>individual demand</a:t>
            </a:r>
            <a:r>
              <a:rPr lang="en-US" dirty="0"/>
              <a:t> for a product.</a:t>
            </a:r>
          </a:p>
          <a:p>
            <a:r>
              <a:rPr lang="en-US" dirty="0"/>
              <a:t>When we </a:t>
            </a:r>
            <a:r>
              <a:rPr lang="en-US" dirty="0">
                <a:solidFill>
                  <a:srgbClr val="00B0F0"/>
                </a:solidFill>
              </a:rPr>
              <a:t>add these individual demand </a:t>
            </a:r>
            <a:r>
              <a:rPr lang="en-US" dirty="0"/>
              <a:t>curves together </a:t>
            </a:r>
            <a:r>
              <a:rPr lang="en-US" dirty="0">
                <a:solidFill>
                  <a:srgbClr val="00B0F0"/>
                </a:solidFill>
              </a:rPr>
              <a:t>horizontally</a:t>
            </a:r>
            <a:r>
              <a:rPr lang="en-US" dirty="0"/>
              <a:t> we arrive at the </a:t>
            </a:r>
            <a:r>
              <a:rPr lang="en-US" dirty="0">
                <a:solidFill>
                  <a:srgbClr val="00B0F0"/>
                </a:solidFill>
              </a:rPr>
              <a:t>market demand</a:t>
            </a:r>
            <a:r>
              <a:rPr lang="en-US" dirty="0"/>
              <a:t>. </a:t>
            </a:r>
          </a:p>
        </p:txBody>
      </p:sp>
      <p:pic>
        <p:nvPicPr>
          <p:cNvPr id="4" name="Picture 3"/>
          <p:cNvPicPr>
            <a:picLocks noChangeAspect="1"/>
          </p:cNvPicPr>
          <p:nvPr/>
        </p:nvPicPr>
        <p:blipFill>
          <a:blip r:embed="rId2"/>
          <a:stretch>
            <a:fillRect/>
          </a:stretch>
        </p:blipFill>
        <p:spPr>
          <a:xfrm>
            <a:off x="4492401" y="2417736"/>
            <a:ext cx="6340914" cy="4214049"/>
          </a:xfrm>
          <a:prstGeom prst="rect">
            <a:avLst/>
          </a:prstGeom>
        </p:spPr>
      </p:pic>
      <p:sp>
        <p:nvSpPr>
          <p:cNvPr id="5" name="Freeform 4"/>
          <p:cNvSpPr/>
          <p:nvPr/>
        </p:nvSpPr>
        <p:spPr>
          <a:xfrm>
            <a:off x="5393410" y="3347634"/>
            <a:ext cx="5176434" cy="2660525"/>
          </a:xfrm>
          <a:custGeom>
            <a:avLst/>
            <a:gdLst>
              <a:gd name="connsiteX0" fmla="*/ 557939 w 5176434"/>
              <a:gd name="connsiteY0" fmla="*/ 30997 h 2660525"/>
              <a:gd name="connsiteX1" fmla="*/ 557939 w 5176434"/>
              <a:gd name="connsiteY1" fmla="*/ 30997 h 2660525"/>
              <a:gd name="connsiteX2" fmla="*/ 418454 w 5176434"/>
              <a:gd name="connsiteY2" fmla="*/ 15498 h 2660525"/>
              <a:gd name="connsiteX3" fmla="*/ 371959 w 5176434"/>
              <a:gd name="connsiteY3" fmla="*/ 0 h 2660525"/>
              <a:gd name="connsiteX4" fmla="*/ 185980 w 5176434"/>
              <a:gd name="connsiteY4" fmla="*/ 15498 h 2660525"/>
              <a:gd name="connsiteX5" fmla="*/ 108488 w 5176434"/>
              <a:gd name="connsiteY5" fmla="*/ 108488 h 2660525"/>
              <a:gd name="connsiteX6" fmla="*/ 15498 w 5176434"/>
              <a:gd name="connsiteY6" fmla="*/ 170481 h 2660525"/>
              <a:gd name="connsiteX7" fmla="*/ 0 w 5176434"/>
              <a:gd name="connsiteY7" fmla="*/ 216976 h 2660525"/>
              <a:gd name="connsiteX8" fmla="*/ 46495 w 5176434"/>
              <a:gd name="connsiteY8" fmla="*/ 371959 h 2660525"/>
              <a:gd name="connsiteX9" fmla="*/ 92990 w 5176434"/>
              <a:gd name="connsiteY9" fmla="*/ 402956 h 2660525"/>
              <a:gd name="connsiteX10" fmla="*/ 139485 w 5176434"/>
              <a:gd name="connsiteY10" fmla="*/ 418454 h 2660525"/>
              <a:gd name="connsiteX11" fmla="*/ 185980 w 5176434"/>
              <a:gd name="connsiteY11" fmla="*/ 449451 h 2660525"/>
              <a:gd name="connsiteX12" fmla="*/ 216976 w 5176434"/>
              <a:gd name="connsiteY12" fmla="*/ 495946 h 2660525"/>
              <a:gd name="connsiteX13" fmla="*/ 263471 w 5176434"/>
              <a:gd name="connsiteY13" fmla="*/ 511444 h 2660525"/>
              <a:gd name="connsiteX14" fmla="*/ 325465 w 5176434"/>
              <a:gd name="connsiteY14" fmla="*/ 619932 h 2660525"/>
              <a:gd name="connsiteX15" fmla="*/ 340963 w 5176434"/>
              <a:gd name="connsiteY15" fmla="*/ 666427 h 2660525"/>
              <a:gd name="connsiteX16" fmla="*/ 387458 w 5176434"/>
              <a:gd name="connsiteY16" fmla="*/ 681925 h 2660525"/>
              <a:gd name="connsiteX17" fmla="*/ 418454 w 5176434"/>
              <a:gd name="connsiteY17" fmla="*/ 728420 h 2660525"/>
              <a:gd name="connsiteX18" fmla="*/ 449451 w 5176434"/>
              <a:gd name="connsiteY18" fmla="*/ 821410 h 2660525"/>
              <a:gd name="connsiteX19" fmla="*/ 495946 w 5176434"/>
              <a:gd name="connsiteY19" fmla="*/ 852407 h 2660525"/>
              <a:gd name="connsiteX20" fmla="*/ 557939 w 5176434"/>
              <a:gd name="connsiteY20" fmla="*/ 929898 h 2660525"/>
              <a:gd name="connsiteX21" fmla="*/ 588936 w 5176434"/>
              <a:gd name="connsiteY21" fmla="*/ 976393 h 2660525"/>
              <a:gd name="connsiteX22" fmla="*/ 650929 w 5176434"/>
              <a:gd name="connsiteY22" fmla="*/ 1007390 h 2660525"/>
              <a:gd name="connsiteX23" fmla="*/ 697424 w 5176434"/>
              <a:gd name="connsiteY23" fmla="*/ 1038386 h 2660525"/>
              <a:gd name="connsiteX24" fmla="*/ 743919 w 5176434"/>
              <a:gd name="connsiteY24" fmla="*/ 1084881 h 2660525"/>
              <a:gd name="connsiteX25" fmla="*/ 790414 w 5176434"/>
              <a:gd name="connsiteY25" fmla="*/ 1100380 h 2660525"/>
              <a:gd name="connsiteX26" fmla="*/ 883404 w 5176434"/>
              <a:gd name="connsiteY26" fmla="*/ 1162373 h 2660525"/>
              <a:gd name="connsiteX27" fmla="*/ 1022888 w 5176434"/>
              <a:gd name="connsiteY27" fmla="*/ 1270861 h 2660525"/>
              <a:gd name="connsiteX28" fmla="*/ 1069383 w 5176434"/>
              <a:gd name="connsiteY28" fmla="*/ 1286359 h 2660525"/>
              <a:gd name="connsiteX29" fmla="*/ 1162373 w 5176434"/>
              <a:gd name="connsiteY29" fmla="*/ 1348352 h 2660525"/>
              <a:gd name="connsiteX30" fmla="*/ 1255363 w 5176434"/>
              <a:gd name="connsiteY30" fmla="*/ 1379349 h 2660525"/>
              <a:gd name="connsiteX31" fmla="*/ 1301858 w 5176434"/>
              <a:gd name="connsiteY31" fmla="*/ 1410346 h 2660525"/>
              <a:gd name="connsiteX32" fmla="*/ 1332854 w 5176434"/>
              <a:gd name="connsiteY32" fmla="*/ 1456841 h 2660525"/>
              <a:gd name="connsiteX33" fmla="*/ 1379349 w 5176434"/>
              <a:gd name="connsiteY33" fmla="*/ 1472339 h 2660525"/>
              <a:gd name="connsiteX34" fmla="*/ 1472339 w 5176434"/>
              <a:gd name="connsiteY34" fmla="*/ 1534332 h 2660525"/>
              <a:gd name="connsiteX35" fmla="*/ 1487837 w 5176434"/>
              <a:gd name="connsiteY35" fmla="*/ 1580827 h 2660525"/>
              <a:gd name="connsiteX36" fmla="*/ 1580827 w 5176434"/>
              <a:gd name="connsiteY36" fmla="*/ 1658319 h 2660525"/>
              <a:gd name="connsiteX37" fmla="*/ 1658319 w 5176434"/>
              <a:gd name="connsiteY37" fmla="*/ 1720312 h 2660525"/>
              <a:gd name="connsiteX38" fmla="*/ 1704814 w 5176434"/>
              <a:gd name="connsiteY38" fmla="*/ 1766807 h 2660525"/>
              <a:gd name="connsiteX39" fmla="*/ 1751309 w 5176434"/>
              <a:gd name="connsiteY39" fmla="*/ 1797803 h 2660525"/>
              <a:gd name="connsiteX40" fmla="*/ 1813302 w 5176434"/>
              <a:gd name="connsiteY40" fmla="*/ 1844298 h 2660525"/>
              <a:gd name="connsiteX41" fmla="*/ 1859797 w 5176434"/>
              <a:gd name="connsiteY41" fmla="*/ 1875295 h 2660525"/>
              <a:gd name="connsiteX42" fmla="*/ 1906292 w 5176434"/>
              <a:gd name="connsiteY42" fmla="*/ 1921790 h 2660525"/>
              <a:gd name="connsiteX43" fmla="*/ 1968285 w 5176434"/>
              <a:gd name="connsiteY43" fmla="*/ 1968285 h 2660525"/>
              <a:gd name="connsiteX44" fmla="*/ 2014780 w 5176434"/>
              <a:gd name="connsiteY44" fmla="*/ 2014780 h 2660525"/>
              <a:gd name="connsiteX45" fmla="*/ 2061275 w 5176434"/>
              <a:gd name="connsiteY45" fmla="*/ 2045776 h 2660525"/>
              <a:gd name="connsiteX46" fmla="*/ 2107770 w 5176434"/>
              <a:gd name="connsiteY46" fmla="*/ 2092271 h 2660525"/>
              <a:gd name="connsiteX47" fmla="*/ 2154265 w 5176434"/>
              <a:gd name="connsiteY47" fmla="*/ 2123268 h 2660525"/>
              <a:gd name="connsiteX48" fmla="*/ 2200759 w 5176434"/>
              <a:gd name="connsiteY48" fmla="*/ 2169763 h 2660525"/>
              <a:gd name="connsiteX49" fmla="*/ 2247254 w 5176434"/>
              <a:gd name="connsiteY49" fmla="*/ 2185261 h 2660525"/>
              <a:gd name="connsiteX50" fmla="*/ 2293749 w 5176434"/>
              <a:gd name="connsiteY50" fmla="*/ 2216258 h 2660525"/>
              <a:gd name="connsiteX51" fmla="*/ 2340244 w 5176434"/>
              <a:gd name="connsiteY51" fmla="*/ 2262752 h 2660525"/>
              <a:gd name="connsiteX52" fmla="*/ 2386739 w 5176434"/>
              <a:gd name="connsiteY52" fmla="*/ 2278251 h 2660525"/>
              <a:gd name="connsiteX53" fmla="*/ 2479729 w 5176434"/>
              <a:gd name="connsiteY53" fmla="*/ 2340244 h 2660525"/>
              <a:gd name="connsiteX54" fmla="*/ 2572719 w 5176434"/>
              <a:gd name="connsiteY54" fmla="*/ 2402237 h 2660525"/>
              <a:gd name="connsiteX55" fmla="*/ 2681207 w 5176434"/>
              <a:gd name="connsiteY55" fmla="*/ 2433234 h 2660525"/>
              <a:gd name="connsiteX56" fmla="*/ 2774197 w 5176434"/>
              <a:gd name="connsiteY56" fmla="*/ 2464230 h 2660525"/>
              <a:gd name="connsiteX57" fmla="*/ 2867187 w 5176434"/>
              <a:gd name="connsiteY57" fmla="*/ 2495227 h 2660525"/>
              <a:gd name="connsiteX58" fmla="*/ 2913682 w 5176434"/>
              <a:gd name="connsiteY58" fmla="*/ 2510725 h 2660525"/>
              <a:gd name="connsiteX59" fmla="*/ 4448014 w 5176434"/>
              <a:gd name="connsiteY59" fmla="*/ 2526224 h 2660525"/>
              <a:gd name="connsiteX60" fmla="*/ 4633993 w 5176434"/>
              <a:gd name="connsiteY60" fmla="*/ 2495227 h 2660525"/>
              <a:gd name="connsiteX61" fmla="*/ 4881966 w 5176434"/>
              <a:gd name="connsiteY61" fmla="*/ 2464230 h 2660525"/>
              <a:gd name="connsiteX62" fmla="*/ 4928461 w 5176434"/>
              <a:gd name="connsiteY62" fmla="*/ 2433234 h 2660525"/>
              <a:gd name="connsiteX63" fmla="*/ 5036949 w 5176434"/>
              <a:gd name="connsiteY63" fmla="*/ 2402237 h 2660525"/>
              <a:gd name="connsiteX64" fmla="*/ 5083444 w 5176434"/>
              <a:gd name="connsiteY64" fmla="*/ 2355742 h 2660525"/>
              <a:gd name="connsiteX65" fmla="*/ 5176434 w 5176434"/>
              <a:gd name="connsiteY65" fmla="*/ 2278251 h 2660525"/>
              <a:gd name="connsiteX66" fmla="*/ 5160936 w 5176434"/>
              <a:gd name="connsiteY66" fmla="*/ 1906291 h 2660525"/>
              <a:gd name="connsiteX67" fmla="*/ 5145437 w 5176434"/>
              <a:gd name="connsiteY67" fmla="*/ 1859797 h 2660525"/>
              <a:gd name="connsiteX68" fmla="*/ 5098943 w 5176434"/>
              <a:gd name="connsiteY68" fmla="*/ 1828800 h 2660525"/>
              <a:gd name="connsiteX69" fmla="*/ 4943959 w 5176434"/>
              <a:gd name="connsiteY69" fmla="*/ 1642820 h 2660525"/>
              <a:gd name="connsiteX70" fmla="*/ 4881966 w 5176434"/>
              <a:gd name="connsiteY70" fmla="*/ 1596325 h 2660525"/>
              <a:gd name="connsiteX71" fmla="*/ 4788976 w 5176434"/>
              <a:gd name="connsiteY71" fmla="*/ 1565329 h 2660525"/>
              <a:gd name="connsiteX72" fmla="*/ 4680488 w 5176434"/>
              <a:gd name="connsiteY72" fmla="*/ 1487837 h 2660525"/>
              <a:gd name="connsiteX73" fmla="*/ 4541004 w 5176434"/>
              <a:gd name="connsiteY73" fmla="*/ 1394847 h 2660525"/>
              <a:gd name="connsiteX74" fmla="*/ 4479010 w 5176434"/>
              <a:gd name="connsiteY74" fmla="*/ 1363851 h 2660525"/>
              <a:gd name="connsiteX75" fmla="*/ 4432515 w 5176434"/>
              <a:gd name="connsiteY75" fmla="*/ 1348352 h 2660525"/>
              <a:gd name="connsiteX76" fmla="*/ 4355024 w 5176434"/>
              <a:gd name="connsiteY76" fmla="*/ 1301858 h 2660525"/>
              <a:gd name="connsiteX77" fmla="*/ 4231037 w 5176434"/>
              <a:gd name="connsiteY77" fmla="*/ 1270861 h 2660525"/>
              <a:gd name="connsiteX78" fmla="*/ 4107051 w 5176434"/>
              <a:gd name="connsiteY78" fmla="*/ 1208868 h 2660525"/>
              <a:gd name="connsiteX79" fmla="*/ 4045058 w 5176434"/>
              <a:gd name="connsiteY79" fmla="*/ 1177871 h 2660525"/>
              <a:gd name="connsiteX80" fmla="*/ 3952068 w 5176434"/>
              <a:gd name="connsiteY80" fmla="*/ 1162373 h 2660525"/>
              <a:gd name="connsiteX81" fmla="*/ 3890075 w 5176434"/>
              <a:gd name="connsiteY81" fmla="*/ 1146874 h 2660525"/>
              <a:gd name="connsiteX82" fmla="*/ 3750590 w 5176434"/>
              <a:gd name="connsiteY82" fmla="*/ 1115878 h 2660525"/>
              <a:gd name="connsiteX83" fmla="*/ 3688597 w 5176434"/>
              <a:gd name="connsiteY83" fmla="*/ 1100380 h 2660525"/>
              <a:gd name="connsiteX84" fmla="*/ 2727702 w 5176434"/>
              <a:gd name="connsiteY84" fmla="*/ 1084881 h 2660525"/>
              <a:gd name="connsiteX85" fmla="*/ 2479729 w 5176434"/>
              <a:gd name="connsiteY85" fmla="*/ 1069383 h 2660525"/>
              <a:gd name="connsiteX86" fmla="*/ 2355743 w 5176434"/>
              <a:gd name="connsiteY86" fmla="*/ 1007390 h 2660525"/>
              <a:gd name="connsiteX87" fmla="*/ 2231756 w 5176434"/>
              <a:gd name="connsiteY87" fmla="*/ 960895 h 2660525"/>
              <a:gd name="connsiteX88" fmla="*/ 2138766 w 5176434"/>
              <a:gd name="connsiteY88" fmla="*/ 898902 h 2660525"/>
              <a:gd name="connsiteX89" fmla="*/ 2045776 w 5176434"/>
              <a:gd name="connsiteY89" fmla="*/ 883403 h 2660525"/>
              <a:gd name="connsiteX90" fmla="*/ 1983783 w 5176434"/>
              <a:gd name="connsiteY90" fmla="*/ 852407 h 2660525"/>
              <a:gd name="connsiteX91" fmla="*/ 1828800 w 5176434"/>
              <a:gd name="connsiteY91" fmla="*/ 728420 h 2660525"/>
              <a:gd name="connsiteX92" fmla="*/ 1565329 w 5176434"/>
              <a:gd name="connsiteY92" fmla="*/ 511444 h 2660525"/>
              <a:gd name="connsiteX93" fmla="*/ 1518834 w 5176434"/>
              <a:gd name="connsiteY93" fmla="*/ 480447 h 2660525"/>
              <a:gd name="connsiteX94" fmla="*/ 1394848 w 5176434"/>
              <a:gd name="connsiteY94" fmla="*/ 418454 h 2660525"/>
              <a:gd name="connsiteX95" fmla="*/ 1317356 w 5176434"/>
              <a:gd name="connsiteY95" fmla="*/ 371959 h 2660525"/>
              <a:gd name="connsiteX96" fmla="*/ 1255363 w 5176434"/>
              <a:gd name="connsiteY96" fmla="*/ 356461 h 2660525"/>
              <a:gd name="connsiteX97" fmla="*/ 1208868 w 5176434"/>
              <a:gd name="connsiteY97" fmla="*/ 340963 h 2660525"/>
              <a:gd name="connsiteX98" fmla="*/ 1100380 w 5176434"/>
              <a:gd name="connsiteY98" fmla="*/ 263471 h 2660525"/>
              <a:gd name="connsiteX99" fmla="*/ 1053885 w 5176434"/>
              <a:gd name="connsiteY99" fmla="*/ 232474 h 2660525"/>
              <a:gd name="connsiteX100" fmla="*/ 960895 w 5176434"/>
              <a:gd name="connsiteY100" fmla="*/ 170481 h 2660525"/>
              <a:gd name="connsiteX101" fmla="*/ 945397 w 5176434"/>
              <a:gd name="connsiteY101" fmla="*/ 123986 h 2660525"/>
              <a:gd name="connsiteX102" fmla="*/ 898902 w 5176434"/>
              <a:gd name="connsiteY102" fmla="*/ 108488 h 2660525"/>
              <a:gd name="connsiteX103" fmla="*/ 821410 w 5176434"/>
              <a:gd name="connsiteY103" fmla="*/ 92990 h 2660525"/>
              <a:gd name="connsiteX104" fmla="*/ 774915 w 5176434"/>
              <a:gd name="connsiteY104" fmla="*/ 77491 h 2660525"/>
              <a:gd name="connsiteX105" fmla="*/ 681926 w 5176434"/>
              <a:gd name="connsiteY105" fmla="*/ 46495 h 2660525"/>
              <a:gd name="connsiteX106" fmla="*/ 557939 w 5176434"/>
              <a:gd name="connsiteY106" fmla="*/ 30997 h 26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76434" h="2660525">
                <a:moveTo>
                  <a:pt x="557939" y="30997"/>
                </a:moveTo>
                <a:lnTo>
                  <a:pt x="557939" y="30997"/>
                </a:lnTo>
                <a:cubicBezTo>
                  <a:pt x="511444" y="25831"/>
                  <a:pt x="464599" y="23189"/>
                  <a:pt x="418454" y="15498"/>
                </a:cubicBezTo>
                <a:cubicBezTo>
                  <a:pt x="402340" y="12812"/>
                  <a:pt x="388296" y="0"/>
                  <a:pt x="371959" y="0"/>
                </a:cubicBezTo>
                <a:cubicBezTo>
                  <a:pt x="309751" y="0"/>
                  <a:pt x="247973" y="10332"/>
                  <a:pt x="185980" y="15498"/>
                </a:cubicBezTo>
                <a:cubicBezTo>
                  <a:pt x="158428" y="56826"/>
                  <a:pt x="149795" y="76361"/>
                  <a:pt x="108488" y="108488"/>
                </a:cubicBezTo>
                <a:cubicBezTo>
                  <a:pt x="79082" y="131359"/>
                  <a:pt x="15498" y="170481"/>
                  <a:pt x="15498" y="170481"/>
                </a:cubicBezTo>
                <a:cubicBezTo>
                  <a:pt x="10332" y="185979"/>
                  <a:pt x="0" y="200639"/>
                  <a:pt x="0" y="216976"/>
                </a:cubicBezTo>
                <a:cubicBezTo>
                  <a:pt x="0" y="275509"/>
                  <a:pt x="4480" y="329944"/>
                  <a:pt x="46495" y="371959"/>
                </a:cubicBezTo>
                <a:cubicBezTo>
                  <a:pt x="59666" y="385130"/>
                  <a:pt x="76330" y="394626"/>
                  <a:pt x="92990" y="402956"/>
                </a:cubicBezTo>
                <a:cubicBezTo>
                  <a:pt x="107602" y="410262"/>
                  <a:pt x="123987" y="413288"/>
                  <a:pt x="139485" y="418454"/>
                </a:cubicBezTo>
                <a:cubicBezTo>
                  <a:pt x="154983" y="428786"/>
                  <a:pt x="172809" y="436280"/>
                  <a:pt x="185980" y="449451"/>
                </a:cubicBezTo>
                <a:cubicBezTo>
                  <a:pt x="199151" y="462622"/>
                  <a:pt x="202431" y="484310"/>
                  <a:pt x="216976" y="495946"/>
                </a:cubicBezTo>
                <a:cubicBezTo>
                  <a:pt x="229733" y="506151"/>
                  <a:pt x="247973" y="506278"/>
                  <a:pt x="263471" y="511444"/>
                </a:cubicBezTo>
                <a:cubicBezTo>
                  <a:pt x="299009" y="618053"/>
                  <a:pt x="250400" y="488567"/>
                  <a:pt x="325465" y="619932"/>
                </a:cubicBezTo>
                <a:cubicBezTo>
                  <a:pt x="333570" y="634116"/>
                  <a:pt x="329411" y="654875"/>
                  <a:pt x="340963" y="666427"/>
                </a:cubicBezTo>
                <a:cubicBezTo>
                  <a:pt x="352515" y="677979"/>
                  <a:pt x="371960" y="676759"/>
                  <a:pt x="387458" y="681925"/>
                </a:cubicBezTo>
                <a:cubicBezTo>
                  <a:pt x="397790" y="697423"/>
                  <a:pt x="410889" y="711399"/>
                  <a:pt x="418454" y="728420"/>
                </a:cubicBezTo>
                <a:cubicBezTo>
                  <a:pt x="431724" y="758277"/>
                  <a:pt x="422265" y="803286"/>
                  <a:pt x="449451" y="821410"/>
                </a:cubicBezTo>
                <a:lnTo>
                  <a:pt x="495946" y="852407"/>
                </a:lnTo>
                <a:cubicBezTo>
                  <a:pt x="526117" y="942923"/>
                  <a:pt x="487837" y="859797"/>
                  <a:pt x="557939" y="929898"/>
                </a:cubicBezTo>
                <a:cubicBezTo>
                  <a:pt x="571110" y="943069"/>
                  <a:pt x="574627" y="964468"/>
                  <a:pt x="588936" y="976393"/>
                </a:cubicBezTo>
                <a:cubicBezTo>
                  <a:pt x="606685" y="991184"/>
                  <a:pt x="630870" y="995927"/>
                  <a:pt x="650929" y="1007390"/>
                </a:cubicBezTo>
                <a:cubicBezTo>
                  <a:pt x="667101" y="1016631"/>
                  <a:pt x="683115" y="1026462"/>
                  <a:pt x="697424" y="1038386"/>
                </a:cubicBezTo>
                <a:cubicBezTo>
                  <a:pt x="714262" y="1052417"/>
                  <a:pt x="725682" y="1072723"/>
                  <a:pt x="743919" y="1084881"/>
                </a:cubicBezTo>
                <a:cubicBezTo>
                  <a:pt x="757512" y="1093943"/>
                  <a:pt x="776133" y="1092446"/>
                  <a:pt x="790414" y="1100380"/>
                </a:cubicBezTo>
                <a:cubicBezTo>
                  <a:pt x="822979" y="1118472"/>
                  <a:pt x="857062" y="1136031"/>
                  <a:pt x="883404" y="1162373"/>
                </a:cubicBezTo>
                <a:cubicBezTo>
                  <a:pt x="923521" y="1202491"/>
                  <a:pt x="967273" y="1252323"/>
                  <a:pt x="1022888" y="1270861"/>
                </a:cubicBezTo>
                <a:lnTo>
                  <a:pt x="1069383" y="1286359"/>
                </a:lnTo>
                <a:cubicBezTo>
                  <a:pt x="1115113" y="1354953"/>
                  <a:pt x="1078973" y="1323332"/>
                  <a:pt x="1162373" y="1348352"/>
                </a:cubicBezTo>
                <a:cubicBezTo>
                  <a:pt x="1193668" y="1357741"/>
                  <a:pt x="1255363" y="1379349"/>
                  <a:pt x="1255363" y="1379349"/>
                </a:cubicBezTo>
                <a:cubicBezTo>
                  <a:pt x="1270861" y="1389681"/>
                  <a:pt x="1288687" y="1397175"/>
                  <a:pt x="1301858" y="1410346"/>
                </a:cubicBezTo>
                <a:cubicBezTo>
                  <a:pt x="1315029" y="1423517"/>
                  <a:pt x="1318309" y="1445205"/>
                  <a:pt x="1332854" y="1456841"/>
                </a:cubicBezTo>
                <a:cubicBezTo>
                  <a:pt x="1345611" y="1467046"/>
                  <a:pt x="1363851" y="1467173"/>
                  <a:pt x="1379349" y="1472339"/>
                </a:cubicBezTo>
                <a:cubicBezTo>
                  <a:pt x="1477175" y="1619076"/>
                  <a:pt x="1329366" y="1419953"/>
                  <a:pt x="1472339" y="1534332"/>
                </a:cubicBezTo>
                <a:cubicBezTo>
                  <a:pt x="1485096" y="1544537"/>
                  <a:pt x="1478775" y="1567234"/>
                  <a:pt x="1487837" y="1580827"/>
                </a:cubicBezTo>
                <a:cubicBezTo>
                  <a:pt x="1511703" y="1616626"/>
                  <a:pt x="1546520" y="1635447"/>
                  <a:pt x="1580827" y="1658319"/>
                </a:cubicBezTo>
                <a:cubicBezTo>
                  <a:pt x="1650151" y="1762302"/>
                  <a:pt x="1568486" y="1660423"/>
                  <a:pt x="1658319" y="1720312"/>
                </a:cubicBezTo>
                <a:cubicBezTo>
                  <a:pt x="1676556" y="1732470"/>
                  <a:pt x="1687976" y="1752776"/>
                  <a:pt x="1704814" y="1766807"/>
                </a:cubicBezTo>
                <a:cubicBezTo>
                  <a:pt x="1719123" y="1778731"/>
                  <a:pt x="1736152" y="1786977"/>
                  <a:pt x="1751309" y="1797803"/>
                </a:cubicBezTo>
                <a:cubicBezTo>
                  <a:pt x="1772328" y="1812817"/>
                  <a:pt x="1792283" y="1829284"/>
                  <a:pt x="1813302" y="1844298"/>
                </a:cubicBezTo>
                <a:cubicBezTo>
                  <a:pt x="1828459" y="1855125"/>
                  <a:pt x="1845488" y="1863370"/>
                  <a:pt x="1859797" y="1875295"/>
                </a:cubicBezTo>
                <a:cubicBezTo>
                  <a:pt x="1876635" y="1889327"/>
                  <a:pt x="1889651" y="1907526"/>
                  <a:pt x="1906292" y="1921790"/>
                </a:cubicBezTo>
                <a:cubicBezTo>
                  <a:pt x="1925904" y="1938600"/>
                  <a:pt x="1948673" y="1951475"/>
                  <a:pt x="1968285" y="1968285"/>
                </a:cubicBezTo>
                <a:cubicBezTo>
                  <a:pt x="1984926" y="1982549"/>
                  <a:pt x="1997942" y="2000749"/>
                  <a:pt x="2014780" y="2014780"/>
                </a:cubicBezTo>
                <a:cubicBezTo>
                  <a:pt x="2029089" y="2026704"/>
                  <a:pt x="2046966" y="2033852"/>
                  <a:pt x="2061275" y="2045776"/>
                </a:cubicBezTo>
                <a:cubicBezTo>
                  <a:pt x="2078113" y="2059807"/>
                  <a:pt x="2090932" y="2078239"/>
                  <a:pt x="2107770" y="2092271"/>
                </a:cubicBezTo>
                <a:cubicBezTo>
                  <a:pt x="2122079" y="2104196"/>
                  <a:pt x="2139956" y="2111343"/>
                  <a:pt x="2154265" y="2123268"/>
                </a:cubicBezTo>
                <a:cubicBezTo>
                  <a:pt x="2171103" y="2137300"/>
                  <a:pt x="2182522" y="2157605"/>
                  <a:pt x="2200759" y="2169763"/>
                </a:cubicBezTo>
                <a:cubicBezTo>
                  <a:pt x="2214352" y="2178825"/>
                  <a:pt x="2231756" y="2180095"/>
                  <a:pt x="2247254" y="2185261"/>
                </a:cubicBezTo>
                <a:cubicBezTo>
                  <a:pt x="2262752" y="2195593"/>
                  <a:pt x="2279439" y="2204334"/>
                  <a:pt x="2293749" y="2216258"/>
                </a:cubicBezTo>
                <a:cubicBezTo>
                  <a:pt x="2310587" y="2230289"/>
                  <a:pt x="2322007" y="2250594"/>
                  <a:pt x="2340244" y="2262752"/>
                </a:cubicBezTo>
                <a:cubicBezTo>
                  <a:pt x="2353837" y="2271814"/>
                  <a:pt x="2371241" y="2273085"/>
                  <a:pt x="2386739" y="2278251"/>
                </a:cubicBezTo>
                <a:cubicBezTo>
                  <a:pt x="2489924" y="2381436"/>
                  <a:pt x="2378797" y="2284171"/>
                  <a:pt x="2479729" y="2340244"/>
                </a:cubicBezTo>
                <a:cubicBezTo>
                  <a:pt x="2512294" y="2358336"/>
                  <a:pt x="2537377" y="2390457"/>
                  <a:pt x="2572719" y="2402237"/>
                </a:cubicBezTo>
                <a:cubicBezTo>
                  <a:pt x="2728975" y="2454321"/>
                  <a:pt x="2486602" y="2374852"/>
                  <a:pt x="2681207" y="2433234"/>
                </a:cubicBezTo>
                <a:cubicBezTo>
                  <a:pt x="2712502" y="2442623"/>
                  <a:pt x="2743200" y="2453898"/>
                  <a:pt x="2774197" y="2464230"/>
                </a:cubicBezTo>
                <a:lnTo>
                  <a:pt x="2867187" y="2495227"/>
                </a:lnTo>
                <a:lnTo>
                  <a:pt x="2913682" y="2510725"/>
                </a:lnTo>
                <a:cubicBezTo>
                  <a:pt x="3371432" y="2815901"/>
                  <a:pt x="2979212" y="2567024"/>
                  <a:pt x="4448014" y="2526224"/>
                </a:cubicBezTo>
                <a:cubicBezTo>
                  <a:pt x="4510838" y="2524479"/>
                  <a:pt x="4571529" y="2502167"/>
                  <a:pt x="4633993" y="2495227"/>
                </a:cubicBezTo>
                <a:cubicBezTo>
                  <a:pt x="4809784" y="2475695"/>
                  <a:pt x="4727167" y="2486345"/>
                  <a:pt x="4881966" y="2464230"/>
                </a:cubicBezTo>
                <a:cubicBezTo>
                  <a:pt x="4897464" y="2453898"/>
                  <a:pt x="4911801" y="2441564"/>
                  <a:pt x="4928461" y="2433234"/>
                </a:cubicBezTo>
                <a:cubicBezTo>
                  <a:pt x="4950700" y="2422115"/>
                  <a:pt x="5017080" y="2407204"/>
                  <a:pt x="5036949" y="2402237"/>
                </a:cubicBezTo>
                <a:cubicBezTo>
                  <a:pt x="5052447" y="2386739"/>
                  <a:pt x="5066606" y="2369773"/>
                  <a:pt x="5083444" y="2355742"/>
                </a:cubicBezTo>
                <a:cubicBezTo>
                  <a:pt x="5212908" y="2247856"/>
                  <a:pt x="5040598" y="2414087"/>
                  <a:pt x="5176434" y="2278251"/>
                </a:cubicBezTo>
                <a:cubicBezTo>
                  <a:pt x="5171268" y="2154264"/>
                  <a:pt x="5170103" y="2030046"/>
                  <a:pt x="5160936" y="1906291"/>
                </a:cubicBezTo>
                <a:cubicBezTo>
                  <a:pt x="5159729" y="1889999"/>
                  <a:pt x="5155642" y="1872554"/>
                  <a:pt x="5145437" y="1859797"/>
                </a:cubicBezTo>
                <a:cubicBezTo>
                  <a:pt x="5133801" y="1845252"/>
                  <a:pt x="5114441" y="1839132"/>
                  <a:pt x="5098943" y="1828800"/>
                </a:cubicBezTo>
                <a:cubicBezTo>
                  <a:pt x="5046438" y="1750043"/>
                  <a:pt x="5023513" y="1702486"/>
                  <a:pt x="4943959" y="1642820"/>
                </a:cubicBezTo>
                <a:cubicBezTo>
                  <a:pt x="4923295" y="1627322"/>
                  <a:pt x="4905070" y="1607877"/>
                  <a:pt x="4881966" y="1596325"/>
                </a:cubicBezTo>
                <a:cubicBezTo>
                  <a:pt x="4852742" y="1581713"/>
                  <a:pt x="4788976" y="1565329"/>
                  <a:pt x="4788976" y="1565329"/>
                </a:cubicBezTo>
                <a:cubicBezTo>
                  <a:pt x="4702923" y="1479274"/>
                  <a:pt x="4786565" y="1553115"/>
                  <a:pt x="4680488" y="1487837"/>
                </a:cubicBezTo>
                <a:cubicBezTo>
                  <a:pt x="4632898" y="1458550"/>
                  <a:pt x="4590985" y="1419837"/>
                  <a:pt x="4541004" y="1394847"/>
                </a:cubicBezTo>
                <a:cubicBezTo>
                  <a:pt x="4520339" y="1384515"/>
                  <a:pt x="4500246" y="1372952"/>
                  <a:pt x="4479010" y="1363851"/>
                </a:cubicBezTo>
                <a:cubicBezTo>
                  <a:pt x="4463994" y="1357416"/>
                  <a:pt x="4447127" y="1355658"/>
                  <a:pt x="4432515" y="1348352"/>
                </a:cubicBezTo>
                <a:cubicBezTo>
                  <a:pt x="4405572" y="1334881"/>
                  <a:pt x="4383139" y="1312671"/>
                  <a:pt x="4355024" y="1301858"/>
                </a:cubicBezTo>
                <a:cubicBezTo>
                  <a:pt x="4315263" y="1286565"/>
                  <a:pt x="4231037" y="1270861"/>
                  <a:pt x="4231037" y="1270861"/>
                </a:cubicBezTo>
                <a:lnTo>
                  <a:pt x="4107051" y="1208868"/>
                </a:lnTo>
                <a:cubicBezTo>
                  <a:pt x="4086387" y="1198536"/>
                  <a:pt x="4067847" y="1181669"/>
                  <a:pt x="4045058" y="1177871"/>
                </a:cubicBezTo>
                <a:cubicBezTo>
                  <a:pt x="4014061" y="1172705"/>
                  <a:pt x="3982882" y="1168536"/>
                  <a:pt x="3952068" y="1162373"/>
                </a:cubicBezTo>
                <a:cubicBezTo>
                  <a:pt x="3931181" y="1158196"/>
                  <a:pt x="3910830" y="1151664"/>
                  <a:pt x="3890075" y="1146874"/>
                </a:cubicBezTo>
                <a:lnTo>
                  <a:pt x="3750590" y="1115878"/>
                </a:lnTo>
                <a:cubicBezTo>
                  <a:pt x="3729835" y="1111089"/>
                  <a:pt x="3709888" y="1101025"/>
                  <a:pt x="3688597" y="1100380"/>
                </a:cubicBezTo>
                <a:cubicBezTo>
                  <a:pt x="3368404" y="1090677"/>
                  <a:pt x="3048000" y="1090047"/>
                  <a:pt x="2727702" y="1084881"/>
                </a:cubicBezTo>
                <a:cubicBezTo>
                  <a:pt x="2645044" y="1079715"/>
                  <a:pt x="2560807" y="1086274"/>
                  <a:pt x="2479729" y="1069383"/>
                </a:cubicBezTo>
                <a:cubicBezTo>
                  <a:pt x="2434493" y="1059959"/>
                  <a:pt x="2399578" y="1022002"/>
                  <a:pt x="2355743" y="1007390"/>
                </a:cubicBezTo>
                <a:cubicBezTo>
                  <a:pt x="2320171" y="995532"/>
                  <a:pt x="2260870" y="976775"/>
                  <a:pt x="2231756" y="960895"/>
                </a:cubicBezTo>
                <a:cubicBezTo>
                  <a:pt x="2199051" y="943056"/>
                  <a:pt x="2175512" y="905027"/>
                  <a:pt x="2138766" y="898902"/>
                </a:cubicBezTo>
                <a:lnTo>
                  <a:pt x="2045776" y="883403"/>
                </a:lnTo>
                <a:cubicBezTo>
                  <a:pt x="2025112" y="873071"/>
                  <a:pt x="2001664" y="867037"/>
                  <a:pt x="1983783" y="852407"/>
                </a:cubicBezTo>
                <a:cubicBezTo>
                  <a:pt x="1818726" y="717361"/>
                  <a:pt x="1938192" y="764886"/>
                  <a:pt x="1828800" y="728420"/>
                </a:cubicBezTo>
                <a:cubicBezTo>
                  <a:pt x="1729710" y="644575"/>
                  <a:pt x="1661850" y="580388"/>
                  <a:pt x="1565329" y="511444"/>
                </a:cubicBezTo>
                <a:cubicBezTo>
                  <a:pt x="1550172" y="500617"/>
                  <a:pt x="1535186" y="489366"/>
                  <a:pt x="1518834" y="480447"/>
                </a:cubicBezTo>
                <a:cubicBezTo>
                  <a:pt x="1478269" y="458321"/>
                  <a:pt x="1434470" y="442227"/>
                  <a:pt x="1394848" y="418454"/>
                </a:cubicBezTo>
                <a:cubicBezTo>
                  <a:pt x="1369017" y="402956"/>
                  <a:pt x="1344883" y="384193"/>
                  <a:pt x="1317356" y="371959"/>
                </a:cubicBezTo>
                <a:cubicBezTo>
                  <a:pt x="1297892" y="363308"/>
                  <a:pt x="1275844" y="362313"/>
                  <a:pt x="1255363" y="356461"/>
                </a:cubicBezTo>
                <a:cubicBezTo>
                  <a:pt x="1239655" y="351973"/>
                  <a:pt x="1224366" y="346129"/>
                  <a:pt x="1208868" y="340963"/>
                </a:cubicBezTo>
                <a:cubicBezTo>
                  <a:pt x="1099293" y="267912"/>
                  <a:pt x="1234945" y="359590"/>
                  <a:pt x="1100380" y="263471"/>
                </a:cubicBezTo>
                <a:cubicBezTo>
                  <a:pt x="1085223" y="252644"/>
                  <a:pt x="1068195" y="244398"/>
                  <a:pt x="1053885" y="232474"/>
                </a:cubicBezTo>
                <a:cubicBezTo>
                  <a:pt x="976490" y="167979"/>
                  <a:pt x="1042604" y="197719"/>
                  <a:pt x="960895" y="170481"/>
                </a:cubicBezTo>
                <a:cubicBezTo>
                  <a:pt x="955729" y="154983"/>
                  <a:pt x="956949" y="135538"/>
                  <a:pt x="945397" y="123986"/>
                </a:cubicBezTo>
                <a:cubicBezTo>
                  <a:pt x="933845" y="112434"/>
                  <a:pt x="914751" y="112450"/>
                  <a:pt x="898902" y="108488"/>
                </a:cubicBezTo>
                <a:cubicBezTo>
                  <a:pt x="873346" y="102099"/>
                  <a:pt x="846966" y="99379"/>
                  <a:pt x="821410" y="92990"/>
                </a:cubicBezTo>
                <a:cubicBezTo>
                  <a:pt x="805561" y="89028"/>
                  <a:pt x="790623" y="81979"/>
                  <a:pt x="774915" y="77491"/>
                </a:cubicBezTo>
                <a:cubicBezTo>
                  <a:pt x="689512" y="53090"/>
                  <a:pt x="738591" y="74828"/>
                  <a:pt x="681926" y="46495"/>
                </a:cubicBezTo>
                <a:lnTo>
                  <a:pt x="557939" y="309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2048" y="2742317"/>
            <a:ext cx="2761129"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Market demand is individual demand horizontally summed.</a:t>
            </a:r>
          </a:p>
        </p:txBody>
      </p:sp>
    </p:spTree>
    <p:extLst>
      <p:ext uri="{BB962C8B-B14F-4D97-AF65-F5344CB8AC3E}">
        <p14:creationId xmlns:p14="http://schemas.microsoft.com/office/powerpoint/2010/main" val="15117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p:spPr>
        <p:txBody>
          <a:bodyPr/>
          <a:lstStyle/>
          <a:p>
            <a:r>
              <a:rPr lang="en-AU" dirty="0"/>
              <a:t>Finish Module 6 Questions</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57946" y="963791"/>
            <a:ext cx="11021963" cy="5706271"/>
          </a:xfrm>
          <a:prstGeom prst="rect">
            <a:avLst/>
          </a:prstGeom>
        </p:spPr>
      </p:pic>
      <p:sp>
        <p:nvSpPr>
          <p:cNvPr id="5" name="TextBox 4"/>
          <p:cNvSpPr txBox="1"/>
          <p:nvPr/>
        </p:nvSpPr>
        <p:spPr>
          <a:xfrm>
            <a:off x="3844413" y="2153265"/>
            <a:ext cx="1425677" cy="369332"/>
          </a:xfrm>
          <a:prstGeom prst="rect">
            <a:avLst/>
          </a:prstGeom>
          <a:noFill/>
        </p:spPr>
        <p:txBody>
          <a:bodyPr wrap="square" rtlCol="0">
            <a:spAutoFit/>
          </a:bodyPr>
          <a:lstStyle/>
          <a:p>
            <a:r>
              <a:rPr lang="en-AU" dirty="0">
                <a:solidFill>
                  <a:srgbClr val="FF0000"/>
                </a:solidFill>
              </a:rPr>
              <a:t>D</a:t>
            </a:r>
          </a:p>
        </p:txBody>
      </p:sp>
      <p:sp>
        <p:nvSpPr>
          <p:cNvPr id="6" name="TextBox 5"/>
          <p:cNvSpPr txBox="1"/>
          <p:nvPr/>
        </p:nvSpPr>
        <p:spPr>
          <a:xfrm>
            <a:off x="3456039" y="3960561"/>
            <a:ext cx="1425677" cy="369332"/>
          </a:xfrm>
          <a:prstGeom prst="rect">
            <a:avLst/>
          </a:prstGeom>
          <a:noFill/>
        </p:spPr>
        <p:txBody>
          <a:bodyPr wrap="square" rtlCol="0">
            <a:spAutoFit/>
          </a:bodyPr>
          <a:lstStyle/>
          <a:p>
            <a:r>
              <a:rPr lang="en-AU" dirty="0">
                <a:solidFill>
                  <a:srgbClr val="FF0000"/>
                </a:solidFill>
              </a:rPr>
              <a:t>D</a:t>
            </a:r>
          </a:p>
        </p:txBody>
      </p:sp>
      <p:sp>
        <p:nvSpPr>
          <p:cNvPr id="7" name="TextBox 6"/>
          <p:cNvSpPr txBox="1"/>
          <p:nvPr/>
        </p:nvSpPr>
        <p:spPr>
          <a:xfrm>
            <a:off x="3662516" y="5913399"/>
            <a:ext cx="1425677" cy="369332"/>
          </a:xfrm>
          <a:prstGeom prst="rect">
            <a:avLst/>
          </a:prstGeom>
          <a:noFill/>
        </p:spPr>
        <p:txBody>
          <a:bodyPr wrap="square" rtlCol="0">
            <a:spAutoFit/>
          </a:bodyPr>
          <a:lstStyle/>
          <a:p>
            <a:r>
              <a:rPr lang="en-AU" dirty="0">
                <a:solidFill>
                  <a:srgbClr val="FF0000"/>
                </a:solidFill>
              </a:rPr>
              <a:t>C</a:t>
            </a:r>
          </a:p>
        </p:txBody>
      </p:sp>
      <p:sp>
        <p:nvSpPr>
          <p:cNvPr id="9" name="TextBox 8"/>
          <p:cNvSpPr txBox="1"/>
          <p:nvPr/>
        </p:nvSpPr>
        <p:spPr>
          <a:xfrm>
            <a:off x="8735961" y="3420174"/>
            <a:ext cx="1425677" cy="369332"/>
          </a:xfrm>
          <a:prstGeom prst="rect">
            <a:avLst/>
          </a:prstGeom>
          <a:noFill/>
        </p:spPr>
        <p:txBody>
          <a:bodyPr wrap="square" rtlCol="0">
            <a:spAutoFit/>
          </a:bodyPr>
          <a:lstStyle/>
          <a:p>
            <a:r>
              <a:rPr lang="en-AU" dirty="0">
                <a:solidFill>
                  <a:srgbClr val="FF0000"/>
                </a:solidFill>
              </a:rPr>
              <a:t>B</a:t>
            </a:r>
          </a:p>
        </p:txBody>
      </p:sp>
      <p:sp>
        <p:nvSpPr>
          <p:cNvPr id="10" name="TextBox 9"/>
          <p:cNvSpPr txBox="1"/>
          <p:nvPr/>
        </p:nvSpPr>
        <p:spPr>
          <a:xfrm>
            <a:off x="8735961" y="5014723"/>
            <a:ext cx="1425677" cy="369332"/>
          </a:xfrm>
          <a:prstGeom prst="rect">
            <a:avLst/>
          </a:prstGeom>
          <a:noFill/>
        </p:spPr>
        <p:txBody>
          <a:bodyPr wrap="square" rtlCol="0">
            <a:spAutoFit/>
          </a:bodyPr>
          <a:lstStyle/>
          <a:p>
            <a:r>
              <a:rPr lang="en-AU" dirty="0">
                <a:solidFill>
                  <a:srgbClr val="FF0000"/>
                </a:solidFill>
              </a:rPr>
              <a:t>D</a:t>
            </a:r>
          </a:p>
        </p:txBody>
      </p:sp>
    </p:spTree>
    <p:extLst>
      <p:ext uri="{BB962C8B-B14F-4D97-AF65-F5344CB8AC3E}">
        <p14:creationId xmlns:p14="http://schemas.microsoft.com/office/powerpoint/2010/main" val="22457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272" y="581891"/>
            <a:ext cx="5442527" cy="5595072"/>
          </a:xfrm>
        </p:spPr>
        <p:txBody>
          <a:bodyPr/>
          <a:lstStyle/>
          <a:p>
            <a:endParaRPr lang="en-AU" dirty="0"/>
          </a:p>
        </p:txBody>
      </p:sp>
      <p:pic>
        <p:nvPicPr>
          <p:cNvPr id="5" name="Picture 4"/>
          <p:cNvPicPr>
            <a:picLocks noChangeAspect="1"/>
          </p:cNvPicPr>
          <p:nvPr/>
        </p:nvPicPr>
        <p:blipFill>
          <a:blip r:embed="rId2"/>
          <a:stretch>
            <a:fillRect/>
          </a:stretch>
        </p:blipFill>
        <p:spPr>
          <a:xfrm>
            <a:off x="300813" y="365125"/>
            <a:ext cx="5420481" cy="4286848"/>
          </a:xfrm>
          <a:prstGeom prst="rect">
            <a:avLst/>
          </a:prstGeom>
        </p:spPr>
      </p:pic>
      <p:sp>
        <p:nvSpPr>
          <p:cNvPr id="6" name="TextBox 5"/>
          <p:cNvSpPr txBox="1"/>
          <p:nvPr/>
        </p:nvSpPr>
        <p:spPr>
          <a:xfrm>
            <a:off x="5911272" y="1278931"/>
            <a:ext cx="4948518" cy="5016758"/>
          </a:xfrm>
          <a:prstGeom prst="rect">
            <a:avLst/>
          </a:prstGeom>
          <a:noFill/>
        </p:spPr>
        <p:txBody>
          <a:bodyPr wrap="square" rtlCol="0">
            <a:spAutoFit/>
          </a:bodyPr>
          <a:lstStyle/>
          <a:p>
            <a:pPr marL="514350" indent="-514350">
              <a:buAutoNum type="alphaLcPeriod"/>
            </a:pPr>
            <a:r>
              <a:rPr lang="en-US" sz="3200" dirty="0">
                <a:solidFill>
                  <a:srgbClr val="FF0000"/>
                </a:solidFill>
              </a:rPr>
              <a:t>Demand increase – price increases, quantity increases</a:t>
            </a:r>
          </a:p>
          <a:p>
            <a:pPr marL="514350" indent="-514350">
              <a:buAutoNum type="alphaLcPeriod"/>
            </a:pPr>
            <a:r>
              <a:rPr lang="en-US" sz="3200" dirty="0">
                <a:solidFill>
                  <a:srgbClr val="FF0000"/>
                </a:solidFill>
              </a:rPr>
              <a:t>Supply increase – price decreases, quantity increases</a:t>
            </a:r>
          </a:p>
          <a:p>
            <a:pPr marL="514350" indent="-514350">
              <a:buAutoNum type="alphaLcPeriod"/>
            </a:pPr>
            <a:r>
              <a:rPr lang="en-US" sz="3200" dirty="0">
                <a:solidFill>
                  <a:srgbClr val="FF0000"/>
                </a:solidFill>
              </a:rPr>
              <a:t>Demand decreases – price and quantity decreases</a:t>
            </a:r>
          </a:p>
          <a:p>
            <a:pPr marL="514350" indent="-514350">
              <a:buAutoNum type="alphaLcPeriod"/>
            </a:pPr>
            <a:endParaRPr lang="en-US" sz="3200" dirty="0">
              <a:solidFill>
                <a:srgbClr val="FF0000"/>
              </a:solidFill>
            </a:endParaRPr>
          </a:p>
        </p:txBody>
      </p:sp>
    </p:spTree>
    <p:extLst>
      <p:ext uri="{BB962C8B-B14F-4D97-AF65-F5344CB8AC3E}">
        <p14:creationId xmlns:p14="http://schemas.microsoft.com/office/powerpoint/2010/main" val="26061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138879" y="0"/>
            <a:ext cx="5264149" cy="3835924"/>
          </a:xfrm>
          <a:prstGeom prst="rect">
            <a:avLst/>
          </a:prstGeom>
        </p:spPr>
      </p:pic>
      <p:pic>
        <p:nvPicPr>
          <p:cNvPr id="6" name="Picture 5"/>
          <p:cNvPicPr>
            <a:picLocks noChangeAspect="1"/>
          </p:cNvPicPr>
          <p:nvPr/>
        </p:nvPicPr>
        <p:blipFill>
          <a:blip r:embed="rId3"/>
          <a:stretch>
            <a:fillRect/>
          </a:stretch>
        </p:blipFill>
        <p:spPr>
          <a:xfrm>
            <a:off x="5554932" y="293232"/>
            <a:ext cx="2916716" cy="3895683"/>
          </a:xfrm>
          <a:prstGeom prst="rect">
            <a:avLst/>
          </a:prstGeom>
        </p:spPr>
      </p:pic>
      <p:pic>
        <p:nvPicPr>
          <p:cNvPr id="7" name="Picture 6"/>
          <p:cNvPicPr>
            <a:picLocks noChangeAspect="1"/>
          </p:cNvPicPr>
          <p:nvPr/>
        </p:nvPicPr>
        <p:blipFill>
          <a:blip r:embed="rId4"/>
          <a:stretch>
            <a:fillRect/>
          </a:stretch>
        </p:blipFill>
        <p:spPr>
          <a:xfrm>
            <a:off x="8775456" y="365125"/>
            <a:ext cx="3221187" cy="3823790"/>
          </a:xfrm>
          <a:prstGeom prst="rect">
            <a:avLst/>
          </a:prstGeom>
        </p:spPr>
      </p:pic>
    </p:spTree>
    <p:extLst>
      <p:ext uri="{BB962C8B-B14F-4D97-AF65-F5344CB8AC3E}">
        <p14:creationId xmlns:p14="http://schemas.microsoft.com/office/powerpoint/2010/main" val="42512952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53" y="15738"/>
            <a:ext cx="10515600" cy="838200"/>
          </a:xfrm>
        </p:spPr>
        <p:txBody>
          <a:bodyPr/>
          <a:lstStyle/>
          <a:p>
            <a:r>
              <a:rPr lang="en-US" dirty="0"/>
              <a:t>Double Shift Rule</a:t>
            </a:r>
          </a:p>
        </p:txBody>
      </p:sp>
      <p:sp>
        <p:nvSpPr>
          <p:cNvPr id="3" name="Content Placeholder 2"/>
          <p:cNvSpPr>
            <a:spLocks noGrp="1"/>
          </p:cNvSpPr>
          <p:nvPr>
            <p:ph idx="1"/>
          </p:nvPr>
        </p:nvSpPr>
        <p:spPr>
          <a:xfrm>
            <a:off x="188553" y="975452"/>
            <a:ext cx="5725166" cy="1576481"/>
          </a:xfrm>
        </p:spPr>
        <p:txBody>
          <a:bodyPr>
            <a:normAutofit fontScale="85000" lnSpcReduction="20000"/>
          </a:bodyPr>
          <a:lstStyle/>
          <a:p>
            <a:r>
              <a:rPr lang="en-US" dirty="0"/>
              <a:t>A </a:t>
            </a:r>
            <a:r>
              <a:rPr lang="en-US" dirty="0">
                <a:solidFill>
                  <a:srgbClr val="00B050"/>
                </a:solidFill>
              </a:rPr>
              <a:t>double shift </a:t>
            </a:r>
            <a:r>
              <a:rPr lang="en-US" dirty="0"/>
              <a:t>is a situation where </a:t>
            </a:r>
            <a:r>
              <a:rPr lang="en-US" dirty="0">
                <a:solidFill>
                  <a:srgbClr val="00B050"/>
                </a:solidFill>
              </a:rPr>
              <a:t>demand and supply curves move at the same time</a:t>
            </a:r>
          </a:p>
          <a:p>
            <a:r>
              <a:rPr lang="en-US" dirty="0"/>
              <a:t>A double shift (shift of demand and supply) will have an </a:t>
            </a:r>
            <a:r>
              <a:rPr lang="en-US" dirty="0">
                <a:solidFill>
                  <a:srgbClr val="00B0F0"/>
                </a:solidFill>
              </a:rPr>
              <a:t>indeterminate effect on either price or quantity</a:t>
            </a:r>
            <a:r>
              <a:rPr lang="en-US" dirty="0"/>
              <a:t>. </a:t>
            </a:r>
          </a:p>
        </p:txBody>
      </p:sp>
      <p:sp>
        <p:nvSpPr>
          <p:cNvPr id="4" name="Rectangle 3"/>
          <p:cNvSpPr/>
          <p:nvPr/>
        </p:nvSpPr>
        <p:spPr>
          <a:xfrm>
            <a:off x="6363484" y="365124"/>
            <a:ext cx="5564057" cy="2308324"/>
          </a:xfrm>
          <a:prstGeom prst="rect">
            <a:avLst/>
          </a:prstGeom>
        </p:spPr>
        <p:txBody>
          <a:bodyPr wrap="square">
            <a:spAutoFit/>
          </a:bodyPr>
          <a:lstStyle/>
          <a:p>
            <a:r>
              <a:rPr lang="en-US" b="1" dirty="0">
                <a:sym typeface="Wingdings" panose="05000000000000000000" pitchFamily="2" charset="2"/>
              </a:rPr>
              <a:t>Example</a:t>
            </a:r>
          </a:p>
          <a:p>
            <a:r>
              <a:rPr lang="en-US" dirty="0">
                <a:sym typeface="Wingdings" panose="05000000000000000000" pitchFamily="2" charset="2"/>
              </a:rPr>
              <a:t>Demand  Price, Quantity</a:t>
            </a:r>
          </a:p>
          <a:p>
            <a:r>
              <a:rPr lang="en-US" dirty="0">
                <a:sym typeface="Wingdings" panose="05000000000000000000" pitchFamily="2" charset="2"/>
              </a:rPr>
              <a:t> Supply    Price, Quantity</a:t>
            </a:r>
          </a:p>
          <a:p>
            <a:endParaRPr lang="en-US" dirty="0"/>
          </a:p>
          <a:p>
            <a:r>
              <a:rPr lang="en-US" dirty="0"/>
              <a:t>So if we have a </a:t>
            </a:r>
            <a:r>
              <a:rPr lang="en-US" dirty="0">
                <a:solidFill>
                  <a:srgbClr val="00B0F0"/>
                </a:solidFill>
              </a:rPr>
              <a:t>simultaneous increase of demand AND supply</a:t>
            </a:r>
            <a:r>
              <a:rPr lang="en-US" dirty="0"/>
              <a:t>, we know for sure that the quantity is increasing but we can’t be sure about the price (without doing a lot of calculations).</a:t>
            </a:r>
          </a:p>
        </p:txBody>
      </p:sp>
      <p:sp>
        <p:nvSpPr>
          <p:cNvPr id="7" name="Rectangle 6"/>
          <p:cNvSpPr/>
          <p:nvPr/>
        </p:nvSpPr>
        <p:spPr>
          <a:xfrm>
            <a:off x="7515243" y="6210534"/>
            <a:ext cx="4412298" cy="369332"/>
          </a:xfrm>
          <a:prstGeom prst="rect">
            <a:avLst/>
          </a:prstGeom>
        </p:spPr>
        <p:txBody>
          <a:bodyPr wrap="none">
            <a:spAutoFit/>
          </a:bodyPr>
          <a:lstStyle/>
          <a:p>
            <a:r>
              <a:rPr lang="en-US" dirty="0">
                <a:hlinkClick r:id="rId2"/>
              </a:rPr>
              <a:t>Double Shifts- Supply and Demand - YouTube</a:t>
            </a:r>
            <a:endParaRPr lang="en-US" dirty="0"/>
          </a:p>
        </p:txBody>
      </p:sp>
      <p:pic>
        <p:nvPicPr>
          <p:cNvPr id="5" name="Picture 4"/>
          <p:cNvPicPr>
            <a:picLocks noChangeAspect="1"/>
          </p:cNvPicPr>
          <p:nvPr/>
        </p:nvPicPr>
        <p:blipFill>
          <a:blip r:embed="rId3"/>
          <a:stretch>
            <a:fillRect/>
          </a:stretch>
        </p:blipFill>
        <p:spPr>
          <a:xfrm>
            <a:off x="7148978" y="2762906"/>
            <a:ext cx="4583690" cy="3358169"/>
          </a:xfrm>
          <a:prstGeom prst="rect">
            <a:avLst/>
          </a:prstGeom>
        </p:spPr>
      </p:pic>
      <p:sp>
        <p:nvSpPr>
          <p:cNvPr id="12" name="TextBox 11"/>
          <p:cNvSpPr txBox="1"/>
          <p:nvPr/>
        </p:nvSpPr>
        <p:spPr>
          <a:xfrm>
            <a:off x="955114" y="2969198"/>
            <a:ext cx="1854056" cy="1107996"/>
          </a:xfrm>
          <a:prstGeom prst="rect">
            <a:avLst/>
          </a:prstGeom>
          <a:noFill/>
        </p:spPr>
        <p:txBody>
          <a:bodyPr wrap="square" rtlCol="0">
            <a:spAutoFit/>
          </a:bodyPr>
          <a:lstStyle/>
          <a:p>
            <a:r>
              <a:rPr lang="en-US" sz="6600" dirty="0"/>
              <a:t>∆D</a:t>
            </a:r>
            <a:endParaRPr lang="en-US" dirty="0"/>
          </a:p>
        </p:txBody>
      </p:sp>
      <p:sp>
        <p:nvSpPr>
          <p:cNvPr id="13" name="TextBox 12"/>
          <p:cNvSpPr txBox="1"/>
          <p:nvPr/>
        </p:nvSpPr>
        <p:spPr>
          <a:xfrm>
            <a:off x="1028714" y="4483719"/>
            <a:ext cx="1378226" cy="1107996"/>
          </a:xfrm>
          <a:prstGeom prst="rect">
            <a:avLst/>
          </a:prstGeom>
          <a:noFill/>
        </p:spPr>
        <p:txBody>
          <a:bodyPr wrap="square" rtlCol="0">
            <a:spAutoFit/>
          </a:bodyPr>
          <a:lstStyle/>
          <a:p>
            <a:r>
              <a:rPr lang="en-US" sz="6600" dirty="0"/>
              <a:t>∆S</a:t>
            </a:r>
            <a:endParaRPr lang="en-US" dirty="0"/>
          </a:p>
        </p:txBody>
      </p:sp>
      <p:sp>
        <p:nvSpPr>
          <p:cNvPr id="14" name="Right Arrow 13"/>
          <p:cNvSpPr/>
          <p:nvPr/>
        </p:nvSpPr>
        <p:spPr>
          <a:xfrm>
            <a:off x="2173356" y="3737358"/>
            <a:ext cx="1640775" cy="919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4131" y="3260663"/>
            <a:ext cx="2979533" cy="1754326"/>
          </a:xfrm>
          <a:prstGeom prst="rect">
            <a:avLst/>
          </a:prstGeom>
          <a:noFill/>
        </p:spPr>
        <p:txBody>
          <a:bodyPr wrap="square" rtlCol="0">
            <a:spAutoFit/>
          </a:bodyPr>
          <a:lstStyle/>
          <a:p>
            <a:r>
              <a:rPr lang="en-US" sz="5400" dirty="0"/>
              <a:t>Price?</a:t>
            </a:r>
          </a:p>
          <a:p>
            <a:r>
              <a:rPr lang="en-US" sz="5400" dirty="0"/>
              <a:t>Quantity?</a:t>
            </a:r>
            <a:endParaRPr lang="en-US" sz="1400" dirty="0"/>
          </a:p>
        </p:txBody>
      </p:sp>
      <p:sp>
        <p:nvSpPr>
          <p:cNvPr id="17" name="Oval 16"/>
          <p:cNvSpPr/>
          <p:nvPr/>
        </p:nvSpPr>
        <p:spPr>
          <a:xfrm>
            <a:off x="7023652" y="3677928"/>
            <a:ext cx="808383" cy="769245"/>
          </a:xfrm>
          <a:prstGeom prst="ellipse">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421" y="578504"/>
            <a:ext cx="808383" cy="769245"/>
          </a:xfrm>
          <a:prstGeom prst="ellipse">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348111" y="5219114"/>
            <a:ext cx="3924886" cy="1323439"/>
          </a:xfrm>
          <a:prstGeom prst="rect">
            <a:avLst/>
          </a:prstGeom>
          <a:solidFill>
            <a:srgbClr val="FFFF00"/>
          </a:solidFill>
        </p:spPr>
        <p:txBody>
          <a:bodyPr wrap="square" rtlCol="0">
            <a:spAutoFit/>
          </a:bodyPr>
          <a:lstStyle/>
          <a:p>
            <a:r>
              <a:rPr lang="en-US" sz="2000" dirty="0">
                <a:solidFill>
                  <a:srgbClr val="FF0000"/>
                </a:solidFill>
              </a:rPr>
              <a:t>Summary</a:t>
            </a:r>
          </a:p>
          <a:p>
            <a:r>
              <a:rPr lang="en-US" sz="2000" dirty="0">
                <a:solidFill>
                  <a:srgbClr val="FF0000"/>
                </a:solidFill>
              </a:rPr>
              <a:t>When D and S move simultaneously, P or Q will be difficult to easily see the change – </a:t>
            </a:r>
            <a:r>
              <a:rPr lang="en-US" sz="2000" dirty="0" err="1">
                <a:solidFill>
                  <a:srgbClr val="FF0000"/>
                </a:solidFill>
              </a:rPr>
              <a:t>ie</a:t>
            </a:r>
            <a:r>
              <a:rPr lang="en-US" sz="2000" dirty="0">
                <a:solidFill>
                  <a:srgbClr val="FF0000"/>
                </a:solidFill>
              </a:rPr>
              <a:t>. Indeterminate.</a:t>
            </a:r>
          </a:p>
        </p:txBody>
      </p:sp>
      <p:sp>
        <p:nvSpPr>
          <p:cNvPr id="9" name="TextBox 8"/>
          <p:cNvSpPr txBox="1"/>
          <p:nvPr/>
        </p:nvSpPr>
        <p:spPr>
          <a:xfrm>
            <a:off x="1196086" y="3818792"/>
            <a:ext cx="1043481" cy="923330"/>
          </a:xfrm>
          <a:prstGeom prst="rect">
            <a:avLst/>
          </a:prstGeom>
          <a:noFill/>
        </p:spPr>
        <p:txBody>
          <a:bodyPr wrap="square" rtlCol="0">
            <a:spAutoFit/>
          </a:bodyPr>
          <a:lstStyle/>
          <a:p>
            <a:r>
              <a:rPr lang="en-US" sz="5400" dirty="0"/>
              <a:t>&amp;</a:t>
            </a:r>
            <a:endParaRPr lang="en-US" sz="3200" dirty="0"/>
          </a:p>
        </p:txBody>
      </p:sp>
    </p:spTree>
    <p:extLst>
      <p:ext uri="{BB962C8B-B14F-4D97-AF65-F5344CB8AC3E}">
        <p14:creationId xmlns:p14="http://schemas.microsoft.com/office/powerpoint/2010/main" val="34866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p:bldP spid="17" grpId="0" animBg="1"/>
      <p:bldP spid="18" grpId="0" animBg="1"/>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12" y="156823"/>
            <a:ext cx="9869424" cy="848961"/>
          </a:xfrm>
        </p:spPr>
        <p:txBody>
          <a:bodyPr/>
          <a:lstStyle/>
          <a:p>
            <a:r>
              <a:rPr lang="en-US" dirty="0"/>
              <a:t>Double Shifts</a:t>
            </a:r>
          </a:p>
        </p:txBody>
      </p:sp>
      <p:sp>
        <p:nvSpPr>
          <p:cNvPr id="4" name="Rectangle 3"/>
          <p:cNvSpPr/>
          <p:nvPr/>
        </p:nvSpPr>
        <p:spPr>
          <a:xfrm>
            <a:off x="350012" y="1048350"/>
            <a:ext cx="3345688" cy="1754326"/>
          </a:xfrm>
          <a:prstGeom prst="rect">
            <a:avLst/>
          </a:prstGeom>
          <a:solidFill>
            <a:schemeClr val="bg1">
              <a:lumMod val="95000"/>
            </a:schemeClr>
          </a:solidFill>
        </p:spPr>
        <p:txBody>
          <a:bodyPr wrap="square">
            <a:spAutoFit/>
          </a:bodyPr>
          <a:lstStyle/>
          <a:p>
            <a:r>
              <a:rPr lang="en-US" dirty="0">
                <a:solidFill>
                  <a:srgbClr val="FF0000"/>
                </a:solidFill>
                <a:sym typeface="Wingdings" panose="05000000000000000000" pitchFamily="2" charset="2"/>
              </a:rPr>
              <a:t> Demand Increase </a:t>
            </a:r>
            <a:r>
              <a:rPr lang="en-US" dirty="0">
                <a:sym typeface="Wingdings" panose="05000000000000000000" pitchFamily="2" charset="2"/>
              </a:rPr>
              <a:t>and </a:t>
            </a:r>
            <a:r>
              <a:rPr lang="en-US" dirty="0">
                <a:solidFill>
                  <a:srgbClr val="FF0000"/>
                </a:solidFill>
                <a:sym typeface="Wingdings" panose="05000000000000000000" pitchFamily="2" charset="2"/>
              </a:rPr>
              <a:t>Supply Increase</a:t>
            </a:r>
          </a:p>
          <a:p>
            <a:r>
              <a:rPr lang="en-US" dirty="0">
                <a:sym typeface="Wingdings" panose="05000000000000000000" pitchFamily="2" charset="2"/>
              </a:rPr>
              <a:t>Demand  Price, Quantity</a:t>
            </a:r>
          </a:p>
          <a:p>
            <a:r>
              <a:rPr lang="en-US" dirty="0">
                <a:sym typeface="Wingdings" panose="05000000000000000000" pitchFamily="2" charset="2"/>
              </a:rPr>
              <a:t> Supply    Price, Quantity</a:t>
            </a:r>
            <a:endParaRPr lang="en-US" dirty="0"/>
          </a:p>
          <a:p>
            <a:r>
              <a:rPr lang="en-US" dirty="0"/>
              <a:t>Quantity definitely increases</a:t>
            </a:r>
          </a:p>
          <a:p>
            <a:r>
              <a:rPr lang="en-US" dirty="0">
                <a:solidFill>
                  <a:srgbClr val="00B0F0"/>
                </a:solidFill>
              </a:rPr>
              <a:t>Price Indeterminate</a:t>
            </a:r>
          </a:p>
        </p:txBody>
      </p:sp>
      <p:sp>
        <p:nvSpPr>
          <p:cNvPr id="5" name="Rectangle 4"/>
          <p:cNvSpPr/>
          <p:nvPr/>
        </p:nvSpPr>
        <p:spPr>
          <a:xfrm>
            <a:off x="7429500" y="3040452"/>
            <a:ext cx="3648964" cy="1477328"/>
          </a:xfrm>
          <a:prstGeom prst="rect">
            <a:avLst/>
          </a:prstGeom>
          <a:solidFill>
            <a:schemeClr val="bg1">
              <a:lumMod val="95000"/>
            </a:schemeClr>
          </a:solidFill>
        </p:spPr>
        <p:txBody>
          <a:bodyPr wrap="square">
            <a:spAutoFit/>
          </a:bodyPr>
          <a:lstStyle/>
          <a:p>
            <a:r>
              <a:rPr lang="en-US" dirty="0">
                <a:sym typeface="Wingdings" panose="05000000000000000000" pitchFamily="2" charset="2"/>
              </a:rPr>
              <a:t>Demand decreases, Supply Decreases</a:t>
            </a:r>
          </a:p>
          <a:p>
            <a:r>
              <a:rPr lang="en-US" dirty="0">
                <a:sym typeface="Wingdings" panose="05000000000000000000" pitchFamily="2" charset="2"/>
              </a:rPr>
              <a:t> Demand   Price,  Quantity</a:t>
            </a:r>
          </a:p>
          <a:p>
            <a:r>
              <a:rPr lang="en-US" dirty="0">
                <a:sym typeface="Wingdings" panose="05000000000000000000" pitchFamily="2" charset="2"/>
              </a:rPr>
              <a:t> Supply     Price,  Quantity</a:t>
            </a:r>
            <a:endParaRPr lang="en-US" dirty="0"/>
          </a:p>
          <a:p>
            <a:r>
              <a:rPr lang="en-US" dirty="0"/>
              <a:t>Quantity definitely increases</a:t>
            </a:r>
          </a:p>
          <a:p>
            <a:r>
              <a:rPr lang="en-US" dirty="0">
                <a:solidFill>
                  <a:srgbClr val="00B0F0"/>
                </a:solidFill>
              </a:rPr>
              <a:t>Price Indeterminate</a:t>
            </a:r>
          </a:p>
        </p:txBody>
      </p:sp>
      <p:sp>
        <p:nvSpPr>
          <p:cNvPr id="6" name="Rectangle 5"/>
          <p:cNvSpPr/>
          <p:nvPr/>
        </p:nvSpPr>
        <p:spPr>
          <a:xfrm>
            <a:off x="350012" y="3897404"/>
            <a:ext cx="4572000" cy="1477328"/>
          </a:xfrm>
          <a:prstGeom prst="rect">
            <a:avLst/>
          </a:prstGeom>
          <a:solidFill>
            <a:schemeClr val="bg1">
              <a:lumMod val="95000"/>
            </a:schemeClr>
          </a:solidFill>
        </p:spPr>
        <p:txBody>
          <a:bodyPr wrap="square">
            <a:spAutoFit/>
          </a:bodyPr>
          <a:lstStyle/>
          <a:p>
            <a:r>
              <a:rPr lang="en-US" dirty="0">
                <a:solidFill>
                  <a:srgbClr val="FF0000"/>
                </a:solidFill>
                <a:sym typeface="Wingdings" panose="05000000000000000000" pitchFamily="2" charset="2"/>
              </a:rPr>
              <a:t>Demand Increases</a:t>
            </a:r>
            <a:r>
              <a:rPr lang="en-US" dirty="0">
                <a:sym typeface="Wingdings" panose="05000000000000000000" pitchFamily="2" charset="2"/>
              </a:rPr>
              <a:t>, Supply Decreases</a:t>
            </a:r>
          </a:p>
          <a:p>
            <a:r>
              <a:rPr lang="en-US" dirty="0">
                <a:sym typeface="Wingdings" panose="05000000000000000000" pitchFamily="2" charset="2"/>
              </a:rPr>
              <a:t>Demand  Price, Quantity</a:t>
            </a:r>
          </a:p>
          <a:p>
            <a:r>
              <a:rPr lang="en-US" dirty="0">
                <a:sym typeface="Wingdings" panose="05000000000000000000" pitchFamily="2" charset="2"/>
              </a:rPr>
              <a:t> Supply     Price,  Quantity</a:t>
            </a:r>
            <a:endParaRPr lang="en-US" dirty="0"/>
          </a:p>
          <a:p>
            <a:r>
              <a:rPr lang="en-US" dirty="0"/>
              <a:t>Price definitely increases</a:t>
            </a:r>
          </a:p>
          <a:p>
            <a:r>
              <a:rPr lang="en-US" dirty="0">
                <a:solidFill>
                  <a:srgbClr val="00B0F0"/>
                </a:solidFill>
              </a:rPr>
              <a:t>Quantity Indeterminate</a:t>
            </a:r>
          </a:p>
        </p:txBody>
      </p:sp>
      <p:sp>
        <p:nvSpPr>
          <p:cNvPr id="7" name="Rectangle 6"/>
          <p:cNvSpPr/>
          <p:nvPr/>
        </p:nvSpPr>
        <p:spPr>
          <a:xfrm>
            <a:off x="6978641" y="206687"/>
            <a:ext cx="3565144" cy="1477328"/>
          </a:xfrm>
          <a:prstGeom prst="rect">
            <a:avLst/>
          </a:prstGeom>
          <a:solidFill>
            <a:schemeClr val="bg1">
              <a:lumMod val="95000"/>
            </a:schemeClr>
          </a:solidFill>
        </p:spPr>
        <p:txBody>
          <a:bodyPr wrap="square">
            <a:spAutoFit/>
          </a:bodyPr>
          <a:lstStyle/>
          <a:p>
            <a:r>
              <a:rPr lang="en-US" dirty="0">
                <a:sym typeface="Wingdings" panose="05000000000000000000" pitchFamily="2" charset="2"/>
              </a:rPr>
              <a:t>Demand decreases</a:t>
            </a:r>
            <a:r>
              <a:rPr lang="en-US" dirty="0">
                <a:solidFill>
                  <a:srgbClr val="FF0000"/>
                </a:solidFill>
                <a:sym typeface="Wingdings" panose="05000000000000000000" pitchFamily="2" charset="2"/>
              </a:rPr>
              <a:t>, Supply Increases</a:t>
            </a:r>
          </a:p>
          <a:p>
            <a:r>
              <a:rPr lang="en-US" dirty="0">
                <a:sym typeface="Wingdings" panose="05000000000000000000" pitchFamily="2" charset="2"/>
              </a:rPr>
              <a:t> Demand   Price,  Quantity</a:t>
            </a:r>
          </a:p>
          <a:p>
            <a:r>
              <a:rPr lang="en-US" dirty="0">
                <a:sym typeface="Wingdings" panose="05000000000000000000" pitchFamily="2" charset="2"/>
              </a:rPr>
              <a:t> Supply    Price, Quantity</a:t>
            </a:r>
            <a:endParaRPr lang="en-US" dirty="0"/>
          </a:p>
          <a:p>
            <a:r>
              <a:rPr lang="en-US" dirty="0"/>
              <a:t>Price definitely increases </a:t>
            </a:r>
          </a:p>
          <a:p>
            <a:r>
              <a:rPr lang="en-US" dirty="0">
                <a:solidFill>
                  <a:srgbClr val="00B0F0"/>
                </a:solidFill>
              </a:rPr>
              <a:t>Quantity Indeterminate</a:t>
            </a:r>
          </a:p>
        </p:txBody>
      </p:sp>
      <p:pic>
        <p:nvPicPr>
          <p:cNvPr id="3" name="Picture 2"/>
          <p:cNvPicPr>
            <a:picLocks noChangeAspect="1"/>
          </p:cNvPicPr>
          <p:nvPr/>
        </p:nvPicPr>
        <p:blipFill>
          <a:blip r:embed="rId2"/>
          <a:stretch>
            <a:fillRect/>
          </a:stretch>
        </p:blipFill>
        <p:spPr>
          <a:xfrm>
            <a:off x="3632953" y="1002468"/>
            <a:ext cx="3173739" cy="2320539"/>
          </a:xfrm>
          <a:prstGeom prst="rect">
            <a:avLst/>
          </a:prstGeom>
        </p:spPr>
      </p:pic>
      <p:pic>
        <p:nvPicPr>
          <p:cNvPr id="9" name="Picture 8"/>
          <p:cNvPicPr>
            <a:picLocks noChangeAspect="1"/>
          </p:cNvPicPr>
          <p:nvPr/>
        </p:nvPicPr>
        <p:blipFill>
          <a:blip r:embed="rId3"/>
          <a:stretch>
            <a:fillRect/>
          </a:stretch>
        </p:blipFill>
        <p:spPr>
          <a:xfrm>
            <a:off x="4004262" y="3718683"/>
            <a:ext cx="3419952" cy="2972215"/>
          </a:xfrm>
          <a:prstGeom prst="rect">
            <a:avLst/>
          </a:prstGeom>
        </p:spPr>
      </p:pic>
      <p:pic>
        <p:nvPicPr>
          <p:cNvPr id="10" name="Picture 9"/>
          <p:cNvPicPr>
            <a:picLocks noChangeAspect="1"/>
          </p:cNvPicPr>
          <p:nvPr/>
        </p:nvPicPr>
        <p:blipFill>
          <a:blip r:embed="rId4"/>
          <a:stretch>
            <a:fillRect/>
          </a:stretch>
        </p:blipFill>
        <p:spPr>
          <a:xfrm>
            <a:off x="9378317" y="1158685"/>
            <a:ext cx="2330936" cy="1936975"/>
          </a:xfrm>
          <a:prstGeom prst="rect">
            <a:avLst/>
          </a:prstGeom>
        </p:spPr>
      </p:pic>
      <p:pic>
        <p:nvPicPr>
          <p:cNvPr id="11" name="Picture 10"/>
          <p:cNvPicPr>
            <a:picLocks noChangeAspect="1"/>
          </p:cNvPicPr>
          <p:nvPr/>
        </p:nvPicPr>
        <p:blipFill>
          <a:blip r:embed="rId5"/>
          <a:stretch>
            <a:fillRect/>
          </a:stretch>
        </p:blipFill>
        <p:spPr>
          <a:xfrm>
            <a:off x="8576262" y="4499715"/>
            <a:ext cx="2909895" cy="2173118"/>
          </a:xfrm>
          <a:prstGeom prst="rect">
            <a:avLst/>
          </a:prstGeom>
        </p:spPr>
      </p:pic>
      <p:sp>
        <p:nvSpPr>
          <p:cNvPr id="12" name="Oval 11"/>
          <p:cNvSpPr/>
          <p:nvPr/>
        </p:nvSpPr>
        <p:spPr>
          <a:xfrm>
            <a:off x="3561332" y="1641503"/>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65963" y="1618102"/>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019766" y="524975"/>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185234" y="2465047"/>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19822" y="6035906"/>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383064" y="4157356"/>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02662" y="5093185"/>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63067" y="3259822"/>
            <a:ext cx="717101" cy="684717"/>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9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the double shift rule?</a:t>
            </a:r>
          </a:p>
          <a:p>
            <a:r>
              <a:rPr lang="en-US" dirty="0">
                <a:solidFill>
                  <a:srgbClr val="FF0000"/>
                </a:solidFill>
              </a:rPr>
              <a:t>If both demand and supply shift, then either the new price or new quantity will be indeterminate. (Indeterminate means it is hard to tell. Of course with more advanced </a:t>
            </a:r>
            <a:r>
              <a:rPr lang="en-US" dirty="0" err="1">
                <a:solidFill>
                  <a:srgbClr val="FF0000"/>
                </a:solidFill>
              </a:rPr>
              <a:t>maths</a:t>
            </a:r>
            <a:r>
              <a:rPr lang="en-US" dirty="0">
                <a:solidFill>
                  <a:srgbClr val="FF0000"/>
                </a:solidFill>
              </a:rPr>
              <a:t> we could tell but this is not in the AP Macro course.)</a:t>
            </a:r>
          </a:p>
          <a:p>
            <a:endParaRPr lang="en-US" dirty="0"/>
          </a:p>
        </p:txBody>
      </p:sp>
    </p:spTree>
    <p:extLst>
      <p:ext uri="{BB962C8B-B14F-4D97-AF65-F5344CB8AC3E}">
        <p14:creationId xmlns:p14="http://schemas.microsoft.com/office/powerpoint/2010/main" val="35344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Indicate the new equilibrium position in the market for education after a subsidy has been given to producers and there has been a decrease in demand. </a:t>
            </a:r>
          </a:p>
          <a:p>
            <a:r>
              <a:rPr lang="en-US" dirty="0">
                <a:solidFill>
                  <a:srgbClr val="FF0000"/>
                </a:solidFill>
              </a:rPr>
              <a:t>This is a double shift, so either the new quantity or new price will be indeterminate. </a:t>
            </a:r>
          </a:p>
          <a:p>
            <a:r>
              <a:rPr lang="en-US" dirty="0">
                <a:solidFill>
                  <a:srgbClr val="FF0000"/>
                </a:solidFill>
              </a:rPr>
              <a:t>In this case, the price would definitely change but the quantity would be indeterminate. </a:t>
            </a:r>
          </a:p>
          <a:p>
            <a:endParaRPr lang="en-US" dirty="0"/>
          </a:p>
        </p:txBody>
      </p:sp>
      <p:pic>
        <p:nvPicPr>
          <p:cNvPr id="4" name="Picture 3"/>
          <p:cNvPicPr>
            <a:picLocks noChangeAspect="1"/>
          </p:cNvPicPr>
          <p:nvPr/>
        </p:nvPicPr>
        <p:blipFill>
          <a:blip r:embed="rId2"/>
          <a:stretch>
            <a:fillRect/>
          </a:stretch>
        </p:blipFill>
        <p:spPr>
          <a:xfrm>
            <a:off x="4448868" y="4558591"/>
            <a:ext cx="2567073" cy="2133202"/>
          </a:xfrm>
          <a:prstGeom prst="rect">
            <a:avLst/>
          </a:prstGeom>
        </p:spPr>
      </p:pic>
    </p:spTree>
    <p:extLst>
      <p:ext uri="{BB962C8B-B14F-4D97-AF65-F5344CB8AC3E}">
        <p14:creationId xmlns:p14="http://schemas.microsoft.com/office/powerpoint/2010/main" val="14625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20000"/>
          </a:bodyPr>
          <a:lstStyle/>
          <a:p>
            <a:pPr lvl="0"/>
            <a:r>
              <a:rPr lang="en-US" b="1" dirty="0"/>
              <a:t>Suppose the population grows which would increase the number of workers and also the number of consumers for phones. Which of the following would occur in the market for phones?</a:t>
            </a:r>
            <a:endParaRPr lang="en-AU" dirty="0"/>
          </a:p>
          <a:p>
            <a:pPr marL="571500" lvl="0" indent="-571500">
              <a:buFont typeface="+mj-lt"/>
              <a:buAutoNum type="romanUcPeriod"/>
            </a:pPr>
            <a:r>
              <a:rPr lang="en-US" dirty="0"/>
              <a:t>Equilibrium price would increase.</a:t>
            </a:r>
            <a:endParaRPr lang="en-AU" dirty="0"/>
          </a:p>
          <a:p>
            <a:pPr marL="571500" lvl="0" indent="-571500">
              <a:buFont typeface="+mj-lt"/>
              <a:buAutoNum type="romanUcPeriod"/>
            </a:pPr>
            <a:r>
              <a:rPr lang="en-US" dirty="0"/>
              <a:t>Equilibrium quantity would increase</a:t>
            </a:r>
            <a:endParaRPr lang="en-AU" dirty="0"/>
          </a:p>
          <a:p>
            <a:pPr marL="571500" lvl="0" indent="-571500">
              <a:buFont typeface="+mj-lt"/>
              <a:buAutoNum type="romanUcPeriod"/>
            </a:pPr>
            <a:r>
              <a:rPr lang="en-US" dirty="0"/>
              <a:t>Equilibrium quantity supplied would increase.</a:t>
            </a:r>
            <a:endParaRPr lang="en-AU" dirty="0"/>
          </a:p>
          <a:p>
            <a:pPr lvl="1"/>
            <a:r>
              <a:rPr lang="en-US" dirty="0"/>
              <a:t>I only.</a:t>
            </a:r>
            <a:endParaRPr lang="en-AU" dirty="0"/>
          </a:p>
          <a:p>
            <a:pPr lvl="1"/>
            <a:r>
              <a:rPr lang="en-US" dirty="0"/>
              <a:t>II only.</a:t>
            </a:r>
            <a:endParaRPr lang="en-AU" dirty="0"/>
          </a:p>
          <a:p>
            <a:pPr lvl="1"/>
            <a:r>
              <a:rPr lang="en-US" dirty="0"/>
              <a:t>III only.</a:t>
            </a:r>
            <a:endParaRPr lang="en-AU" dirty="0"/>
          </a:p>
          <a:p>
            <a:pPr lvl="1"/>
            <a:r>
              <a:rPr lang="en-US" dirty="0"/>
              <a:t>I and II only.</a:t>
            </a:r>
            <a:endParaRPr lang="en-AU" dirty="0"/>
          </a:p>
          <a:p>
            <a:pPr lvl="1"/>
            <a:r>
              <a:rPr lang="en-US" dirty="0"/>
              <a:t>I, II, and III.</a:t>
            </a:r>
          </a:p>
          <a:p>
            <a:pPr lvl="1"/>
            <a:r>
              <a:rPr lang="en-US" dirty="0"/>
              <a:t>II and III</a:t>
            </a:r>
            <a:endParaRPr lang="en-AU" dirty="0"/>
          </a:p>
          <a:p>
            <a:endParaRPr lang="en-AU" dirty="0"/>
          </a:p>
        </p:txBody>
      </p:sp>
      <p:sp>
        <p:nvSpPr>
          <p:cNvPr id="4" name="TextBox 3"/>
          <p:cNvSpPr txBox="1"/>
          <p:nvPr/>
        </p:nvSpPr>
        <p:spPr>
          <a:xfrm>
            <a:off x="5549152" y="4975412"/>
            <a:ext cx="4948518" cy="1077218"/>
          </a:xfrm>
          <a:prstGeom prst="rect">
            <a:avLst/>
          </a:prstGeom>
          <a:noFill/>
        </p:spPr>
        <p:txBody>
          <a:bodyPr wrap="square" rtlCol="0">
            <a:spAutoFit/>
          </a:bodyPr>
          <a:lstStyle/>
          <a:p>
            <a:r>
              <a:rPr lang="en-US" sz="3200" dirty="0">
                <a:solidFill>
                  <a:srgbClr val="FF0000"/>
                </a:solidFill>
              </a:rPr>
              <a:t>Answer:</a:t>
            </a:r>
          </a:p>
          <a:p>
            <a:r>
              <a:rPr lang="en-US" sz="3200" dirty="0">
                <a:solidFill>
                  <a:srgbClr val="FF0000"/>
                </a:solidFill>
              </a:rPr>
              <a:t>II </a:t>
            </a:r>
            <a:r>
              <a:rPr lang="en-US" sz="3200">
                <a:solidFill>
                  <a:srgbClr val="FF0000"/>
                </a:solidFill>
              </a:rPr>
              <a:t>and III</a:t>
            </a:r>
            <a:endParaRPr lang="en-US" sz="3200" dirty="0">
              <a:solidFill>
                <a:srgbClr val="FF0000"/>
              </a:solidFill>
            </a:endParaRPr>
          </a:p>
        </p:txBody>
      </p:sp>
    </p:spTree>
    <p:extLst>
      <p:ext uri="{BB962C8B-B14F-4D97-AF65-F5344CB8AC3E}">
        <p14:creationId xmlns:p14="http://schemas.microsoft.com/office/powerpoint/2010/main" val="31190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t>
            </a:r>
            <a:r>
              <a:rPr lang="en-US"/>
              <a:t>Markets Are </a:t>
            </a:r>
            <a:r>
              <a:rPr lang="en-US" dirty="0"/>
              <a:t>Connected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803127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3316"/>
            <a:ext cx="10515600" cy="760470"/>
          </a:xfrm>
        </p:spPr>
        <p:txBody>
          <a:bodyPr/>
          <a:lstStyle/>
          <a:p>
            <a:r>
              <a:rPr lang="en-US" dirty="0"/>
              <a:t>Effects Across markets</a:t>
            </a:r>
          </a:p>
        </p:txBody>
      </p:sp>
      <p:sp>
        <p:nvSpPr>
          <p:cNvPr id="3" name="Content Placeholder 2"/>
          <p:cNvSpPr>
            <a:spLocks noGrp="1"/>
          </p:cNvSpPr>
          <p:nvPr>
            <p:ph idx="1"/>
          </p:nvPr>
        </p:nvSpPr>
        <p:spPr>
          <a:xfrm>
            <a:off x="155397" y="1053548"/>
            <a:ext cx="5424613" cy="5377069"/>
          </a:xfrm>
        </p:spPr>
        <p:txBody>
          <a:bodyPr>
            <a:normAutofit fontScale="92500" lnSpcReduction="10000"/>
          </a:bodyPr>
          <a:lstStyle/>
          <a:p>
            <a:r>
              <a:rPr lang="en-US" dirty="0"/>
              <a:t>The </a:t>
            </a:r>
            <a:r>
              <a:rPr lang="en-US" dirty="0">
                <a:solidFill>
                  <a:srgbClr val="00B0F0"/>
                </a:solidFill>
              </a:rPr>
              <a:t>market for a good is not isolated </a:t>
            </a:r>
            <a:r>
              <a:rPr lang="en-US" dirty="0"/>
              <a:t>from events that occur in other markets. </a:t>
            </a:r>
          </a:p>
          <a:p>
            <a:r>
              <a:rPr lang="en-US" dirty="0"/>
              <a:t>This true for </a:t>
            </a:r>
            <a:r>
              <a:rPr lang="en-US" dirty="0">
                <a:solidFill>
                  <a:srgbClr val="00B0F0"/>
                </a:solidFill>
              </a:rPr>
              <a:t>substitutes and complements</a:t>
            </a:r>
            <a:r>
              <a:rPr lang="en-US" dirty="0"/>
              <a:t> </a:t>
            </a:r>
            <a:r>
              <a:rPr lang="en-US" dirty="0" err="1"/>
              <a:t>eg</a:t>
            </a:r>
            <a:r>
              <a:rPr lang="en-US" dirty="0"/>
              <a:t>. Coke and Pepsi (</a:t>
            </a:r>
            <a:r>
              <a:rPr lang="en-US" dirty="0" err="1"/>
              <a:t>subst</a:t>
            </a:r>
            <a:r>
              <a:rPr lang="en-US" dirty="0"/>
              <a:t>) or guns and bullets (</a:t>
            </a:r>
            <a:r>
              <a:rPr lang="en-US" dirty="0" err="1"/>
              <a:t>complmements</a:t>
            </a:r>
            <a:r>
              <a:rPr lang="en-US" dirty="0"/>
              <a:t>)</a:t>
            </a:r>
          </a:p>
          <a:p>
            <a:r>
              <a:rPr lang="en-US" dirty="0"/>
              <a:t>It is also true when </a:t>
            </a:r>
            <a:r>
              <a:rPr lang="en-US" dirty="0">
                <a:solidFill>
                  <a:srgbClr val="00B050"/>
                </a:solidFill>
              </a:rPr>
              <a:t>goods are used for other goods</a:t>
            </a:r>
            <a:r>
              <a:rPr lang="en-US" dirty="0"/>
              <a:t>. </a:t>
            </a:r>
          </a:p>
          <a:p>
            <a:pPr lvl="1"/>
            <a:r>
              <a:rPr lang="en-US" dirty="0" err="1"/>
              <a:t>Eg</a:t>
            </a:r>
            <a:r>
              <a:rPr lang="en-US" dirty="0"/>
              <a:t>. </a:t>
            </a:r>
            <a:r>
              <a:rPr lang="en-US" dirty="0">
                <a:solidFill>
                  <a:srgbClr val="00B050"/>
                </a:solidFill>
              </a:rPr>
              <a:t>Wood</a:t>
            </a:r>
            <a:r>
              <a:rPr lang="en-US" dirty="0"/>
              <a:t> is used to make </a:t>
            </a:r>
            <a:r>
              <a:rPr lang="en-US" dirty="0">
                <a:solidFill>
                  <a:srgbClr val="00B050"/>
                </a:solidFill>
              </a:rPr>
              <a:t>furniture</a:t>
            </a:r>
          </a:p>
          <a:p>
            <a:pPr lvl="1"/>
            <a:r>
              <a:rPr lang="en-US" dirty="0"/>
              <a:t>Sand is used to make silicon, </a:t>
            </a:r>
            <a:r>
              <a:rPr lang="en-US" dirty="0">
                <a:solidFill>
                  <a:srgbClr val="00B050"/>
                </a:solidFill>
              </a:rPr>
              <a:t>silicon</a:t>
            </a:r>
            <a:r>
              <a:rPr lang="en-US" dirty="0"/>
              <a:t> is used to make </a:t>
            </a:r>
            <a:r>
              <a:rPr lang="en-US" dirty="0">
                <a:solidFill>
                  <a:srgbClr val="00B050"/>
                </a:solidFill>
              </a:rPr>
              <a:t>computer chips</a:t>
            </a:r>
            <a:r>
              <a:rPr lang="en-US" dirty="0"/>
              <a:t>, chips are used to make computers.</a:t>
            </a:r>
          </a:p>
          <a:p>
            <a:r>
              <a:rPr lang="en-US" dirty="0"/>
              <a:t>We can draw multiple market graphs to show these effects.</a:t>
            </a:r>
          </a:p>
          <a:p>
            <a:endParaRPr lang="en-US" dirty="0"/>
          </a:p>
        </p:txBody>
      </p:sp>
      <p:sp>
        <p:nvSpPr>
          <p:cNvPr id="4" name="TextBox 3"/>
          <p:cNvSpPr txBox="1"/>
          <p:nvPr/>
        </p:nvSpPr>
        <p:spPr>
          <a:xfrm>
            <a:off x="6552648" y="5123054"/>
            <a:ext cx="5232400" cy="1600438"/>
          </a:xfrm>
          <a:prstGeom prst="rect">
            <a:avLst/>
          </a:prstGeom>
          <a:noFill/>
        </p:spPr>
        <p:txBody>
          <a:bodyPr wrap="square" rtlCol="0">
            <a:spAutoFit/>
          </a:bodyPr>
          <a:lstStyle/>
          <a:p>
            <a:r>
              <a:rPr lang="en-US" sz="1400" dirty="0"/>
              <a:t>Example:</a:t>
            </a:r>
          </a:p>
          <a:p>
            <a:r>
              <a:rPr lang="en-US" sz="1400" dirty="0"/>
              <a:t>Lithium is needed to produce lithium ion batteries which are in phones, computers, cars etc. </a:t>
            </a:r>
          </a:p>
          <a:p>
            <a:endParaRPr lang="en-US" sz="1400" dirty="0"/>
          </a:p>
          <a:p>
            <a:r>
              <a:rPr lang="en-US" sz="1400" dirty="0"/>
              <a:t>What happens if there is a discovery of lithium in South America? What is the effect on the market for phones? Increase in supply of phones.</a:t>
            </a:r>
          </a:p>
        </p:txBody>
      </p:sp>
      <p:pic>
        <p:nvPicPr>
          <p:cNvPr id="5" name="Picture 4"/>
          <p:cNvPicPr>
            <a:picLocks noChangeAspect="1"/>
          </p:cNvPicPr>
          <p:nvPr/>
        </p:nvPicPr>
        <p:blipFill>
          <a:blip r:embed="rId2"/>
          <a:stretch>
            <a:fillRect/>
          </a:stretch>
        </p:blipFill>
        <p:spPr>
          <a:xfrm>
            <a:off x="6206175" y="3145922"/>
            <a:ext cx="2250530" cy="1362162"/>
          </a:xfrm>
          <a:prstGeom prst="rect">
            <a:avLst/>
          </a:prstGeom>
        </p:spPr>
      </p:pic>
      <p:pic>
        <p:nvPicPr>
          <p:cNvPr id="6" name="Picture 5"/>
          <p:cNvPicPr>
            <a:picLocks noChangeAspect="1"/>
          </p:cNvPicPr>
          <p:nvPr/>
        </p:nvPicPr>
        <p:blipFill>
          <a:blip r:embed="rId3"/>
          <a:stretch>
            <a:fillRect/>
          </a:stretch>
        </p:blipFill>
        <p:spPr>
          <a:xfrm>
            <a:off x="6698769" y="3916873"/>
            <a:ext cx="2042988" cy="1056238"/>
          </a:xfrm>
          <a:prstGeom prst="rect">
            <a:avLst/>
          </a:prstGeom>
        </p:spPr>
      </p:pic>
      <p:pic>
        <p:nvPicPr>
          <p:cNvPr id="7" name="Picture 6"/>
          <p:cNvPicPr>
            <a:picLocks noChangeAspect="1"/>
          </p:cNvPicPr>
          <p:nvPr/>
        </p:nvPicPr>
        <p:blipFill>
          <a:blip r:embed="rId4"/>
          <a:stretch>
            <a:fillRect/>
          </a:stretch>
        </p:blipFill>
        <p:spPr>
          <a:xfrm>
            <a:off x="9935240" y="3460846"/>
            <a:ext cx="2343477" cy="1448002"/>
          </a:xfrm>
          <a:prstGeom prst="rect">
            <a:avLst/>
          </a:prstGeom>
        </p:spPr>
      </p:pic>
      <p:sp>
        <p:nvSpPr>
          <p:cNvPr id="8" name="Right Arrow 7"/>
          <p:cNvSpPr/>
          <p:nvPr/>
        </p:nvSpPr>
        <p:spPr>
          <a:xfrm>
            <a:off x="8811938" y="3742082"/>
            <a:ext cx="844826" cy="614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6278936" y="596053"/>
            <a:ext cx="2467499" cy="2106401"/>
          </a:xfrm>
          <a:prstGeom prst="rect">
            <a:avLst/>
          </a:prstGeom>
        </p:spPr>
      </p:pic>
      <p:sp>
        <p:nvSpPr>
          <p:cNvPr id="10" name="TextBox 9"/>
          <p:cNvSpPr txBox="1"/>
          <p:nvPr/>
        </p:nvSpPr>
        <p:spPr>
          <a:xfrm>
            <a:off x="8932517" y="1417028"/>
            <a:ext cx="2852531" cy="923330"/>
          </a:xfrm>
          <a:prstGeom prst="rect">
            <a:avLst/>
          </a:prstGeom>
          <a:noFill/>
        </p:spPr>
        <p:txBody>
          <a:bodyPr wrap="square" rtlCol="0">
            <a:spAutoFit/>
          </a:bodyPr>
          <a:lstStyle/>
          <a:p>
            <a:r>
              <a:rPr lang="en-US" dirty="0"/>
              <a:t>Changes to the market for Cola will have an effect on Pepsi.</a:t>
            </a:r>
          </a:p>
        </p:txBody>
      </p:sp>
      <p:sp>
        <p:nvSpPr>
          <p:cNvPr id="11" name="TextBox 10"/>
          <p:cNvSpPr txBox="1"/>
          <p:nvPr/>
        </p:nvSpPr>
        <p:spPr>
          <a:xfrm>
            <a:off x="8546157" y="149711"/>
            <a:ext cx="3457827" cy="1077218"/>
          </a:xfrm>
          <a:prstGeom prst="rect">
            <a:avLst/>
          </a:prstGeom>
          <a:solidFill>
            <a:srgbClr val="FFFF00"/>
          </a:solidFill>
        </p:spPr>
        <p:txBody>
          <a:bodyPr wrap="square" rtlCol="0">
            <a:spAutoFit/>
          </a:bodyPr>
          <a:lstStyle/>
          <a:p>
            <a:r>
              <a:rPr lang="en-US" sz="1600" dirty="0">
                <a:solidFill>
                  <a:srgbClr val="FF0000"/>
                </a:solidFill>
              </a:rPr>
              <a:t>Summary</a:t>
            </a:r>
          </a:p>
          <a:p>
            <a:r>
              <a:rPr lang="en-US" sz="1600" dirty="0">
                <a:solidFill>
                  <a:srgbClr val="FF0000"/>
                </a:solidFill>
              </a:rPr>
              <a:t>A good can be affected by other markets when it involves substitutes/complements or resources.</a:t>
            </a:r>
          </a:p>
        </p:txBody>
      </p:sp>
      <p:pic>
        <p:nvPicPr>
          <p:cNvPr id="12" name="Picture 11"/>
          <p:cNvPicPr>
            <a:picLocks noChangeAspect="1"/>
          </p:cNvPicPr>
          <p:nvPr/>
        </p:nvPicPr>
        <p:blipFill>
          <a:blip r:embed="rId6"/>
          <a:stretch>
            <a:fillRect/>
          </a:stretch>
        </p:blipFill>
        <p:spPr>
          <a:xfrm>
            <a:off x="6330423" y="3357857"/>
            <a:ext cx="2143424" cy="1533739"/>
          </a:xfrm>
          <a:prstGeom prst="rect">
            <a:avLst/>
          </a:prstGeom>
        </p:spPr>
      </p:pic>
    </p:spTree>
    <p:extLst>
      <p:ext uri="{BB962C8B-B14F-4D97-AF65-F5344CB8AC3E}">
        <p14:creationId xmlns:p14="http://schemas.microsoft.com/office/powerpoint/2010/main" val="19817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17750</TotalTime>
  <Words>8076</Words>
  <Application>Microsoft Macintosh PowerPoint</Application>
  <PresentationFormat>Widescreen</PresentationFormat>
  <Paragraphs>944</Paragraphs>
  <Slides>112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Times New Roman</vt:lpstr>
      <vt:lpstr>Tw Cen MT</vt:lpstr>
      <vt:lpstr>Wingdings</vt:lpstr>
      <vt:lpstr>Office Theme</vt:lpstr>
      <vt:lpstr>Demand</vt:lpstr>
      <vt:lpstr>Learning Objectives Checklist</vt:lpstr>
      <vt:lpstr>Meaning of demand </vt:lpstr>
      <vt:lpstr>The Law of Demand</vt:lpstr>
      <vt:lpstr>Law of Demand Example</vt:lpstr>
      <vt:lpstr>Demand Schedule and Demand Curve</vt:lpstr>
      <vt:lpstr>PowerPoint Presentation</vt:lpstr>
      <vt:lpstr>What is a market? </vt:lpstr>
      <vt:lpstr>Individual demand vs. market demand</vt:lpstr>
      <vt:lpstr>Drawing the Demand Curve</vt:lpstr>
      <vt:lpstr>Activity</vt:lpstr>
      <vt:lpstr>Demand and Utility</vt:lpstr>
      <vt:lpstr>Utility</vt:lpstr>
      <vt:lpstr>PowerPoint Presentation</vt:lpstr>
      <vt:lpstr>Willingness to Pay and Utility</vt:lpstr>
      <vt:lpstr>PowerPoint Presentation</vt:lpstr>
      <vt:lpstr>PowerPoint Presentation</vt:lpstr>
      <vt:lpstr>Left part of the demand curve vs right part of the curve</vt:lpstr>
      <vt:lpstr>Survivor Auction – Different Levels of Utility</vt:lpstr>
      <vt:lpstr>PowerPoint Presentation</vt:lpstr>
      <vt:lpstr>PowerPoint Presentation</vt:lpstr>
      <vt:lpstr>PowerPoint Presentation</vt:lpstr>
      <vt:lpstr>Bonus: What happens if we have no money? Ineffective Demand</vt:lpstr>
      <vt:lpstr>Demand Curve Summary</vt:lpstr>
      <vt:lpstr>More on Understanding the Demand Curve</vt:lpstr>
      <vt:lpstr>Three Reasons for the Law of Demand</vt:lpstr>
      <vt:lpstr>Reason 1: Diminishing Marginal Utility</vt:lpstr>
      <vt:lpstr>Utility Revision</vt:lpstr>
      <vt:lpstr>1. Diminishing Marginal Utility</vt:lpstr>
      <vt:lpstr>PowerPoint Presentation</vt:lpstr>
      <vt:lpstr>Reason 2. Income Effect</vt:lpstr>
      <vt:lpstr>PowerPoint Presentation</vt:lpstr>
      <vt:lpstr>Movements ALONG the Demand Curve</vt:lpstr>
      <vt:lpstr>Movements of the Demand Curve</vt:lpstr>
      <vt:lpstr>Determinants of Demand / Shifters of Demand</vt:lpstr>
      <vt:lpstr>Determinants of Demand - Effects</vt:lpstr>
      <vt:lpstr>Price change</vt:lpstr>
      <vt:lpstr>PowerPoint Presentation</vt:lpstr>
      <vt:lpstr>More Determinants of Demand - Effect of Income</vt:lpstr>
      <vt:lpstr>PowerPoint Presentation</vt:lpstr>
      <vt:lpstr>Substitutes vs Complements</vt:lpstr>
      <vt:lpstr>Substitutes and Complements effect on demand?</vt:lpstr>
      <vt:lpstr>Determinants of Demand - Effects</vt:lpstr>
      <vt:lpstr>Determinants of Demand - Effects</vt:lpstr>
      <vt:lpstr>PowerPoint Presentation</vt:lpstr>
      <vt:lpstr>Supply</vt:lpstr>
      <vt:lpstr>Learning Objectives Checklist</vt:lpstr>
      <vt:lpstr>Supply</vt:lpstr>
      <vt:lpstr>PowerPoint Presentation</vt:lpstr>
      <vt:lpstr>Law of Supply</vt:lpstr>
      <vt:lpstr>PowerPoint Presentation</vt:lpstr>
      <vt:lpstr>PowerPoint Presentation</vt:lpstr>
      <vt:lpstr>Why does supply really slope upwards? Scarcity</vt:lpstr>
      <vt:lpstr>PowerPoint Presentation</vt:lpstr>
      <vt:lpstr>PowerPoint Presentation</vt:lpstr>
      <vt:lpstr>Cost and Willingness to Sell</vt:lpstr>
      <vt:lpstr>PowerPoint Presentation</vt:lpstr>
      <vt:lpstr>Market Supply</vt:lpstr>
      <vt:lpstr>Change of Price</vt:lpstr>
      <vt:lpstr>Non-price factors – Determinants of Supply</vt:lpstr>
      <vt:lpstr>PowerPoint Presentation</vt:lpstr>
      <vt:lpstr>What effect does a change in price have on the supply of a good?</vt:lpstr>
      <vt:lpstr>Bonus: Ceteris Paribus</vt:lpstr>
      <vt:lpstr>PowerPoint Presentation</vt:lpstr>
      <vt:lpstr>PowerPoint Presentation</vt:lpstr>
      <vt:lpstr>Complements and Substitutes in Production</vt:lpstr>
      <vt:lpstr>Determinants of Supply</vt:lpstr>
      <vt:lpstr>Determinants of Supply</vt:lpstr>
      <vt:lpstr>Module 6 Check Your Understanding</vt:lpstr>
      <vt:lpstr>Demand and Supply Comparison</vt:lpstr>
      <vt:lpstr>Determinants of Demand - Effects</vt:lpstr>
      <vt:lpstr>Determinants of Supply</vt:lpstr>
      <vt:lpstr>Summary</vt:lpstr>
      <vt:lpstr>Memorize Drawing the graph.</vt:lpstr>
      <vt:lpstr>Equilibrium</vt:lpstr>
      <vt:lpstr>Learning Objectives Checklist</vt:lpstr>
      <vt:lpstr>PowerPoint Presentation</vt:lpstr>
      <vt:lpstr>PowerPoint Presentation</vt:lpstr>
      <vt:lpstr>Use a fully labeled diagram to illustrate equilibrium. Make sure to label the equilibrium quantity QE and equilibrium price PE  </vt:lpstr>
      <vt:lpstr>PowerPoint Presentation</vt:lpstr>
      <vt:lpstr>What happens when the price is too high or low?</vt:lpstr>
      <vt:lpstr>Price Mechanism</vt:lpstr>
      <vt:lpstr>PowerPoint Presentation</vt:lpstr>
      <vt:lpstr>Historical Context: US Government Cheese</vt:lpstr>
      <vt:lpstr>PowerPoint Presentation</vt:lpstr>
      <vt:lpstr>Changes in Equilibrium</vt:lpstr>
      <vt:lpstr>PowerPoint Presentation</vt:lpstr>
      <vt:lpstr>Questions</vt:lpstr>
      <vt:lpstr>Module 6 Check Your Understanding</vt:lpstr>
      <vt:lpstr>Finish Module 6 Questions</vt:lpstr>
      <vt:lpstr>PowerPoint Presentation</vt:lpstr>
      <vt:lpstr>PowerPoint Presentation</vt:lpstr>
      <vt:lpstr>Double Shift Rule</vt:lpstr>
      <vt:lpstr>Double Shifts</vt:lpstr>
      <vt:lpstr>PowerPoint Presentation</vt:lpstr>
      <vt:lpstr>PowerPoint Presentation</vt:lpstr>
      <vt:lpstr>PowerPoint Presentation</vt:lpstr>
      <vt:lpstr>How Markets Are Connected </vt:lpstr>
      <vt:lpstr>Effects Across markets</vt:lpstr>
      <vt:lpstr>PowerPoint Presentation</vt:lpstr>
      <vt:lpstr>Demand for a Good Affecting the Resource</vt:lpstr>
      <vt:lpstr>PowerPoint Presentation</vt:lpstr>
      <vt:lpstr>Cross Market Summary</vt:lpstr>
      <vt:lpstr>PowerPoint Presentation</vt:lpstr>
      <vt:lpstr>Question</vt:lpstr>
      <vt:lpstr>Question</vt:lpstr>
      <vt:lpstr>Equilibrium Questions – Multiple Markets</vt:lpstr>
      <vt:lpstr>Question 1</vt:lpstr>
      <vt:lpstr>Question 2</vt:lpstr>
      <vt:lpstr>Question 3</vt:lpstr>
      <vt:lpstr>Question 4</vt:lpstr>
      <vt:lpstr>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 AP Macroeconomics</dc:title>
  <dc:creator>David Ryan</dc:creator>
  <cp:lastModifiedBy>Microsoft Office User</cp:lastModifiedBy>
  <cp:revision>301</cp:revision>
  <dcterms:created xsi:type="dcterms:W3CDTF">2021-08-15T10:14:31Z</dcterms:created>
  <dcterms:modified xsi:type="dcterms:W3CDTF">2025-09-15T01:51:02Z</dcterms:modified>
</cp:coreProperties>
</file>